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1"/>
  </p:notesMasterIdLst>
  <p:sldIdLst>
    <p:sldId id="256" r:id="rId2"/>
    <p:sldId id="258" r:id="rId3"/>
    <p:sldId id="272" r:id="rId4"/>
    <p:sldId id="289" r:id="rId5"/>
    <p:sldId id="288" r:id="rId6"/>
    <p:sldId id="290" r:id="rId7"/>
    <p:sldId id="275" r:id="rId8"/>
    <p:sldId id="273" r:id="rId9"/>
    <p:sldId id="276" r:id="rId10"/>
    <p:sldId id="291" r:id="rId11"/>
    <p:sldId id="292" r:id="rId12"/>
    <p:sldId id="279" r:id="rId13"/>
    <p:sldId id="280" r:id="rId14"/>
    <p:sldId id="277" r:id="rId15"/>
    <p:sldId id="278" r:id="rId16"/>
    <p:sldId id="282" r:id="rId17"/>
    <p:sldId id="283" r:id="rId18"/>
    <p:sldId id="281" r:id="rId19"/>
    <p:sldId id="285" r:id="rId20"/>
    <p:sldId id="284" r:id="rId21"/>
    <p:sldId id="287" r:id="rId22"/>
    <p:sldId id="293" r:id="rId23"/>
    <p:sldId id="305" r:id="rId24"/>
    <p:sldId id="295" r:id="rId25"/>
    <p:sldId id="300" r:id="rId26"/>
    <p:sldId id="294" r:id="rId27"/>
    <p:sldId id="296" r:id="rId28"/>
    <p:sldId id="297" r:id="rId29"/>
    <p:sldId id="299" r:id="rId30"/>
    <p:sldId id="298" r:id="rId31"/>
    <p:sldId id="301" r:id="rId32"/>
    <p:sldId id="308" r:id="rId33"/>
    <p:sldId id="309" r:id="rId34"/>
    <p:sldId id="302" r:id="rId35"/>
    <p:sldId id="303" r:id="rId36"/>
    <p:sldId id="304" r:id="rId37"/>
    <p:sldId id="307" r:id="rId38"/>
    <p:sldId id="306" r:id="rId39"/>
    <p:sldId id="2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0C580-E695-4C0D-968C-973A016035AA}" v="52" dt="2019-03-01T04:38:2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9" autoAdjust="0"/>
    <p:restoredTop sz="68836" autoAdjust="0"/>
  </p:normalViewPr>
  <p:slideViewPr>
    <p:cSldViewPr snapToGrid="0">
      <p:cViewPr>
        <p:scale>
          <a:sx n="76" d="100"/>
          <a:sy n="76" d="100"/>
        </p:scale>
        <p:origin x="56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5960C580-E695-4C0D-968C-973A016035AA}"/>
    <pc:docChg chg="undo custSel mod addSld delSld modSld">
      <pc:chgData name="Thomas Rayner" userId="2a90c881cfb7e9fb" providerId="LiveId" clId="{5960C580-E695-4C0D-968C-973A016035AA}" dt="2019-03-01T04:39:00.887" v="604" actId="14100"/>
      <pc:docMkLst>
        <pc:docMk/>
      </pc:docMkLst>
      <pc:sldChg chg="modTransition">
        <pc:chgData name="Thomas Rayner" userId="2a90c881cfb7e9fb" providerId="LiveId" clId="{5960C580-E695-4C0D-968C-973A016035AA}" dt="2019-03-01T04:17:47.892" v="196"/>
        <pc:sldMkLst>
          <pc:docMk/>
          <pc:sldMk cId="2764072896" sldId="256"/>
        </pc:sldMkLst>
      </pc:sldChg>
      <pc:sldChg chg="modTransition">
        <pc:chgData name="Thomas Rayner" userId="2a90c881cfb7e9fb" providerId="LiveId" clId="{5960C580-E695-4C0D-968C-973A016035AA}" dt="2019-03-01T04:17:50.947" v="197"/>
        <pc:sldMkLst>
          <pc:docMk/>
          <pc:sldMk cId="2869830407" sldId="258"/>
        </pc:sldMkLst>
      </pc:sldChg>
      <pc:sldChg chg="modSp modTransition modAnim">
        <pc:chgData name="Thomas Rayner" userId="2a90c881cfb7e9fb" providerId="LiveId" clId="{5960C580-E695-4C0D-968C-973A016035AA}" dt="2019-03-01T04:17:54.709" v="198"/>
        <pc:sldMkLst>
          <pc:docMk/>
          <pc:sldMk cId="2249728308" sldId="259"/>
        </pc:sldMkLst>
        <pc:spChg chg="mod">
          <ac:chgData name="Thomas Rayner" userId="2a90c881cfb7e9fb" providerId="LiveId" clId="{5960C580-E695-4C0D-968C-973A016035AA}" dt="2019-03-01T04:15:00.617" v="168" actId="20577"/>
          <ac:spMkLst>
            <pc:docMk/>
            <pc:sldMk cId="2249728308" sldId="259"/>
            <ac:spMk id="4" creationId="{E5E774CD-92D6-499D-AE5A-3FAF9B182789}"/>
          </ac:spMkLst>
        </pc:spChg>
        <pc:spChg chg="mod">
          <ac:chgData name="Thomas Rayner" userId="2a90c881cfb7e9fb" providerId="LiveId" clId="{5960C580-E695-4C0D-968C-973A016035AA}" dt="2019-03-01T04:16:51.937" v="194" actId="20577"/>
          <ac:spMkLst>
            <pc:docMk/>
            <pc:sldMk cId="2249728308" sldId="259"/>
            <ac:spMk id="6" creationId="{02BD676A-C81F-47C8-A4E5-445746A3BB53}"/>
          </ac:spMkLst>
        </pc:spChg>
      </pc:sldChg>
      <pc:sldChg chg="del">
        <pc:chgData name="Thomas Rayner" userId="2a90c881cfb7e9fb" providerId="LiveId" clId="{5960C580-E695-4C0D-968C-973A016035AA}" dt="2019-03-01T04:15:51.913" v="175" actId="2696"/>
        <pc:sldMkLst>
          <pc:docMk/>
          <pc:sldMk cId="3868460434" sldId="260"/>
        </pc:sldMkLst>
      </pc:sldChg>
      <pc:sldChg chg="del">
        <pc:chgData name="Thomas Rayner" userId="2a90c881cfb7e9fb" providerId="LiveId" clId="{5960C580-E695-4C0D-968C-973A016035AA}" dt="2019-03-01T04:15:52.673" v="176" actId="2696"/>
        <pc:sldMkLst>
          <pc:docMk/>
          <pc:sldMk cId="366185921" sldId="261"/>
        </pc:sldMkLst>
      </pc:sldChg>
      <pc:sldChg chg="del">
        <pc:chgData name="Thomas Rayner" userId="2a90c881cfb7e9fb" providerId="LiveId" clId="{5960C580-E695-4C0D-968C-973A016035AA}" dt="2019-03-01T04:15:53.426" v="177" actId="2696"/>
        <pc:sldMkLst>
          <pc:docMk/>
          <pc:sldMk cId="512601932" sldId="262"/>
        </pc:sldMkLst>
      </pc:sldChg>
      <pc:sldChg chg="del">
        <pc:chgData name="Thomas Rayner" userId="2a90c881cfb7e9fb" providerId="LiveId" clId="{5960C580-E695-4C0D-968C-973A016035AA}" dt="2019-03-01T04:15:54.036" v="178" actId="2696"/>
        <pc:sldMkLst>
          <pc:docMk/>
          <pc:sldMk cId="187549222" sldId="263"/>
        </pc:sldMkLst>
      </pc:sldChg>
      <pc:sldChg chg="del">
        <pc:chgData name="Thomas Rayner" userId="2a90c881cfb7e9fb" providerId="LiveId" clId="{5960C580-E695-4C0D-968C-973A016035AA}" dt="2019-03-01T04:15:54.500" v="179" actId="2696"/>
        <pc:sldMkLst>
          <pc:docMk/>
          <pc:sldMk cId="3901815814" sldId="264"/>
        </pc:sldMkLst>
      </pc:sldChg>
      <pc:sldChg chg="del">
        <pc:chgData name="Thomas Rayner" userId="2a90c881cfb7e9fb" providerId="LiveId" clId="{5960C580-E695-4C0D-968C-973A016035AA}" dt="2019-03-01T04:15:55.017" v="180" actId="2696"/>
        <pc:sldMkLst>
          <pc:docMk/>
          <pc:sldMk cId="4093572790" sldId="265"/>
        </pc:sldMkLst>
      </pc:sldChg>
      <pc:sldChg chg="del">
        <pc:chgData name="Thomas Rayner" userId="2a90c881cfb7e9fb" providerId="LiveId" clId="{5960C580-E695-4C0D-968C-973A016035AA}" dt="2019-03-01T04:15:55.410" v="181" actId="2696"/>
        <pc:sldMkLst>
          <pc:docMk/>
          <pc:sldMk cId="1066507060" sldId="266"/>
        </pc:sldMkLst>
      </pc:sldChg>
      <pc:sldChg chg="del">
        <pc:chgData name="Thomas Rayner" userId="2a90c881cfb7e9fb" providerId="LiveId" clId="{5960C580-E695-4C0D-968C-973A016035AA}" dt="2019-03-01T04:15:56.335" v="182" actId="2696"/>
        <pc:sldMkLst>
          <pc:docMk/>
          <pc:sldMk cId="3216556938" sldId="267"/>
        </pc:sldMkLst>
      </pc:sldChg>
      <pc:sldChg chg="del">
        <pc:chgData name="Thomas Rayner" userId="2a90c881cfb7e9fb" providerId="LiveId" clId="{5960C580-E695-4C0D-968C-973A016035AA}" dt="2019-03-01T04:15:56.812" v="183" actId="2696"/>
        <pc:sldMkLst>
          <pc:docMk/>
          <pc:sldMk cId="2873556139" sldId="268"/>
        </pc:sldMkLst>
      </pc:sldChg>
      <pc:sldChg chg="del">
        <pc:chgData name="Thomas Rayner" userId="2a90c881cfb7e9fb" providerId="LiveId" clId="{5960C580-E695-4C0D-968C-973A016035AA}" dt="2019-03-01T04:15:57.312" v="184" actId="2696"/>
        <pc:sldMkLst>
          <pc:docMk/>
          <pc:sldMk cId="3308876478" sldId="269"/>
        </pc:sldMkLst>
      </pc:sldChg>
      <pc:sldChg chg="del">
        <pc:chgData name="Thomas Rayner" userId="2a90c881cfb7e9fb" providerId="LiveId" clId="{5960C580-E695-4C0D-968C-973A016035AA}" dt="2019-03-01T04:15:57.871" v="185" actId="2696"/>
        <pc:sldMkLst>
          <pc:docMk/>
          <pc:sldMk cId="2069210440" sldId="270"/>
        </pc:sldMkLst>
      </pc:sldChg>
      <pc:sldChg chg="modTransition">
        <pc:chgData name="Thomas Rayner" userId="2a90c881cfb7e9fb" providerId="LiveId" clId="{5960C580-E695-4C0D-968C-973A016035AA}" dt="2019-03-01T04:17:59.739" v="199"/>
        <pc:sldMkLst>
          <pc:docMk/>
          <pc:sldMk cId="3379601973" sldId="271"/>
        </pc:sldMkLst>
      </pc:sldChg>
      <pc:sldChg chg="addSp delSp modSp add mod setBg setClrOvrMap">
        <pc:chgData name="Thomas Rayner" userId="2a90c881cfb7e9fb" providerId="LiveId" clId="{5960C580-E695-4C0D-968C-973A016035AA}" dt="2019-03-01T04:28:19.529" v="349" actId="1076"/>
        <pc:sldMkLst>
          <pc:docMk/>
          <pc:sldMk cId="1763535958" sldId="272"/>
        </pc:sldMkLst>
        <pc:spChg chg="mod or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2" creationId="{24E43C39-873E-45C9-9781-F3A0C59B4484}"/>
          </ac:spMkLst>
        </pc:spChg>
        <pc:spChg chg="del">
          <ac:chgData name="Thomas Rayner" userId="2a90c881cfb7e9fb" providerId="LiveId" clId="{5960C580-E695-4C0D-968C-973A016035AA}" dt="2019-03-01T04:19:44.036" v="209" actId="931"/>
          <ac:spMkLst>
            <pc:docMk/>
            <pc:sldMk cId="1763535958" sldId="272"/>
            <ac:spMk id="3" creationId="{B5B133D2-8B79-4D31-91B2-14761CB43873}"/>
          </ac:spMkLst>
        </pc:spChg>
        <pc:spChg chg="mod">
          <ac:chgData name="Thomas Rayner" userId="2a90c881cfb7e9fb" providerId="LiveId" clId="{5960C580-E695-4C0D-968C-973A016035AA}" dt="2019-03-01T04:28:01.546" v="347" actId="947"/>
          <ac:spMkLst>
            <pc:docMk/>
            <pc:sldMk cId="1763535958" sldId="272"/>
            <ac:spMk id="4" creationId="{51E5E2F5-54A4-4380-9361-5E97F6546771}"/>
          </ac:spMkLst>
        </pc:spChg>
        <pc:spChg chg="add mo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7" creationId="{AADACD79-7AAE-4562-BED6-F214DFF6416D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6" creationId="{F79FF99C-BAA9-404F-9C96-6DD456B4F795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8" creationId="{49C44AFD-C72D-4D9C-84C6-73E615CED884}"/>
          </ac:spMkLst>
        </pc:s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12" creationId="{6C3F9269-B51E-4556-9221-44C750789B47}"/>
          </ac:grpSpMkLst>
        </pc:gr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20" creationId="{1D25B14F-36E0-41E8-956F-CABEF1ADD65F}"/>
          </ac:grpSpMkLst>
        </pc:grpChg>
        <pc:picChg chg="add mod">
          <ac:chgData name="Thomas Rayner" userId="2a90c881cfb7e9fb" providerId="LiveId" clId="{5960C580-E695-4C0D-968C-973A016035AA}" dt="2019-03-01T04:28:19.529" v="349" actId="1076"/>
          <ac:picMkLst>
            <pc:docMk/>
            <pc:sldMk cId="1763535958" sldId="272"/>
            <ac:picMk id="6" creationId="{3C44E107-E0FE-4F37-B074-A0E56BFAAA4B}"/>
          </ac:picMkLst>
        </pc:picChg>
      </pc:sldChg>
      <pc:sldChg chg="addSp delSp modSp add mod setBg modAnim">
        <pc:chgData name="Thomas Rayner" userId="2a90c881cfb7e9fb" providerId="LiveId" clId="{5960C580-E695-4C0D-968C-973A016035AA}" dt="2019-03-01T04:39:00.887" v="604" actId="14100"/>
        <pc:sldMkLst>
          <pc:docMk/>
          <pc:sldMk cId="1562849647" sldId="273"/>
        </pc:sldMkLst>
        <pc:spChg chg="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2" creationId="{1809906D-A7EA-41C7-BE20-B030ECFB7127}"/>
          </ac:spMkLst>
        </pc:spChg>
        <pc:spChg chg="del 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3" creationId="{1897CEE6-0DC2-4FFF-AEE9-4F550D1B2F3C}"/>
          </ac:spMkLst>
        </pc:spChg>
        <pc:spChg chg="ad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10" creationId="{BCFFB95F-D901-4937-8084-8A7BAA84FAFB}"/>
          </ac:spMkLst>
        </pc:spChg>
        <pc:spChg chg="add mod">
          <ac:chgData name="Thomas Rayner" userId="2a90c881cfb7e9fb" providerId="LiveId" clId="{5960C580-E695-4C0D-968C-973A016035AA}" dt="2019-03-01T04:37:26.486" v="589" actId="14100"/>
          <ac:spMkLst>
            <pc:docMk/>
            <pc:sldMk cId="1562849647" sldId="273"/>
            <ac:spMk id="25" creationId="{98EDAABA-EA04-4D03-A8EE-CBCEE45AA0A9}"/>
          </ac:spMkLst>
        </pc:spChg>
        <pc:spChg chg="add mod">
          <ac:chgData name="Thomas Rayner" userId="2a90c881cfb7e9fb" providerId="LiveId" clId="{5960C580-E695-4C0D-968C-973A016035AA}" dt="2019-03-01T04:37:34.182" v="591" actId="1076"/>
          <ac:spMkLst>
            <pc:docMk/>
            <pc:sldMk cId="1562849647" sldId="273"/>
            <ac:spMk id="26" creationId="{7D213110-5406-4D85-AA08-4BCF1C2C4C1D}"/>
          </ac:spMkLst>
        </pc:spChg>
        <pc:spChg chg="add mod">
          <ac:chgData name="Thomas Rayner" userId="2a90c881cfb7e9fb" providerId="LiveId" clId="{5960C580-E695-4C0D-968C-973A016035AA}" dt="2019-03-01T04:37:39.426" v="593" actId="1076"/>
          <ac:spMkLst>
            <pc:docMk/>
            <pc:sldMk cId="1562849647" sldId="273"/>
            <ac:spMk id="27" creationId="{0633F3D9-71DC-4874-BCF9-E63E121A0C98}"/>
          </ac:spMkLst>
        </pc:spChg>
        <pc:spChg chg="add mod">
          <ac:chgData name="Thomas Rayner" userId="2a90c881cfb7e9fb" providerId="LiveId" clId="{5960C580-E695-4C0D-968C-973A016035AA}" dt="2019-03-01T04:39:00.887" v="604" actId="14100"/>
          <ac:spMkLst>
            <pc:docMk/>
            <pc:sldMk cId="1562849647" sldId="273"/>
            <ac:spMk id="28" creationId="{4E3A2266-0689-46DE-8FDB-87328259F4E7}"/>
          </ac:spMkLst>
        </pc:spChg>
        <pc:spChg chg="add mod">
          <ac:chgData name="Thomas Rayner" userId="2a90c881cfb7e9fb" providerId="LiveId" clId="{5960C580-E695-4C0D-968C-973A016035AA}" dt="2019-03-01T04:37:49.980" v="597" actId="1076"/>
          <ac:spMkLst>
            <pc:docMk/>
            <pc:sldMk cId="1562849647" sldId="273"/>
            <ac:spMk id="29" creationId="{113E0C13-3663-413F-B6D5-39ECF6831AC5}"/>
          </ac:spMkLst>
        </pc:spChg>
        <pc:grpChg chg="mod">
          <ac:chgData name="Thomas Rayner" userId="2a90c881cfb7e9fb" providerId="LiveId" clId="{5960C580-E695-4C0D-968C-973A016035AA}" dt="2019-03-01T04:36:14.319" v="585" actId="18245"/>
          <ac:grpSpMkLst>
            <pc:docMk/>
            <pc:sldMk cId="1562849647" sldId="273"/>
            <ac:grpSpMk id="4" creationId="{43C701E4-E654-4D7D-BE6A-8C81B89171A1}"/>
          </ac:grpSpMkLst>
        </pc:grpChg>
        <pc:grpChg chg="add">
          <ac:chgData name="Thomas Rayner" userId="2a90c881cfb7e9fb" providerId="LiveId" clId="{5960C580-E695-4C0D-968C-973A016035AA}" dt="2019-03-01T04:30:53.984" v="570" actId="26606"/>
          <ac:grpSpMkLst>
            <pc:docMk/>
            <pc:sldMk cId="1562849647" sldId="273"/>
            <ac:grpSpMk id="12" creationId="{60F473BD-3FD3-4548-A8F5-11D3C9CB88BC}"/>
          </ac:grpSpMkLst>
        </pc:grpChg>
        <pc:graphicFrameChg chg="add del mod">
          <ac:chgData name="Thomas Rayner" userId="2a90c881cfb7e9fb" providerId="LiveId" clId="{5960C580-E695-4C0D-968C-973A016035AA}" dt="2019-03-01T04:36:14.319" v="585" actId="18245"/>
          <ac:graphicFrameMkLst>
            <pc:docMk/>
            <pc:sldMk cId="1562849647" sldId="273"/>
            <ac:graphicFrameMk id="5" creationId="{34B13872-E8D6-406A-B7B0-9B86B5DF0FDF}"/>
          </ac:graphicFrameMkLst>
        </pc:graphicFrameChg>
      </pc:sldChg>
    </pc:docChg>
  </pc:docChgLst>
  <pc:docChgLst>
    <pc:chgData name="Thomas Rayner" userId="2a90c881cfb7e9fb" providerId="LiveId" clId="{13622069-68FE-4DAD-A823-202F9D3D00F1}"/>
    <pc:docChg chg="modSld">
      <pc:chgData name="Thomas Rayner" userId="2a90c881cfb7e9fb" providerId="LiveId" clId="{13622069-68FE-4DAD-A823-202F9D3D00F1}" dt="2019-03-01T03:50:03.914" v="15" actId="20577"/>
      <pc:docMkLst>
        <pc:docMk/>
      </pc:docMkLst>
      <pc:sldChg chg="modSp">
        <pc:chgData name="Thomas Rayner" userId="2a90c881cfb7e9fb" providerId="LiveId" clId="{13622069-68FE-4DAD-A823-202F9D3D00F1}" dt="2019-03-01T03:50:03.914" v="15" actId="20577"/>
        <pc:sldMkLst>
          <pc:docMk/>
          <pc:sldMk cId="2764072896" sldId="256"/>
        </pc:sldMkLst>
        <pc:spChg chg="mod">
          <ac:chgData name="Thomas Rayner" userId="2a90c881cfb7e9fb" providerId="LiveId" clId="{13622069-68FE-4DAD-A823-202F9D3D00F1}" dt="2019-03-01T03:49:58.843" v="14" actId="20577"/>
          <ac:spMkLst>
            <pc:docMk/>
            <pc:sldMk cId="2764072896" sldId="256"/>
            <ac:spMk id="2" creationId="{F6D3F870-C07D-4BB5-A089-751E92BDD0D5}"/>
          </ac:spMkLst>
        </pc:spChg>
        <pc:spChg chg="mod">
          <ac:chgData name="Thomas Rayner" userId="2a90c881cfb7e9fb" providerId="LiveId" clId="{13622069-68FE-4DAD-A823-202F9D3D00F1}" dt="2019-03-01T03:50:03.914" v="15" actId="20577"/>
          <ac:spMkLst>
            <pc:docMk/>
            <pc:sldMk cId="2764072896" sldId="256"/>
            <ac:spMk id="3" creationId="{8077F5A8-3E09-4E7F-A92B-C538139DD10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959CA-071D-4035-A125-2AFE80E0BB8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7610168-FE1E-4B3A-9D17-F085284CA67F}">
      <dgm:prSet/>
      <dgm:spPr/>
      <dgm:t>
        <a:bodyPr/>
        <a:lstStyle/>
        <a:p>
          <a:r>
            <a:rPr lang="en-US"/>
            <a:t>Initial &amp; maintenance costs</a:t>
          </a:r>
        </a:p>
      </dgm:t>
    </dgm:pt>
    <dgm:pt modelId="{5C9D5F2E-F3CB-4304-81BE-1B3E61A6503B}" type="parTrans" cxnId="{DD7FF5ED-A576-43F8-A860-E6227E6FAFFA}">
      <dgm:prSet/>
      <dgm:spPr/>
      <dgm:t>
        <a:bodyPr/>
        <a:lstStyle/>
        <a:p>
          <a:endParaRPr lang="en-US"/>
        </a:p>
      </dgm:t>
    </dgm:pt>
    <dgm:pt modelId="{A24159A7-B673-427E-9531-833F54E114BB}" type="sibTrans" cxnId="{DD7FF5ED-A576-43F8-A860-E6227E6FAFFA}">
      <dgm:prSet/>
      <dgm:spPr/>
      <dgm:t>
        <a:bodyPr/>
        <a:lstStyle/>
        <a:p>
          <a:endParaRPr lang="en-US"/>
        </a:p>
      </dgm:t>
    </dgm:pt>
    <dgm:pt modelId="{E04026FE-FA24-4FB1-A590-913D142F5B9B}">
      <dgm:prSet/>
      <dgm:spPr/>
      <dgm:t>
        <a:bodyPr/>
        <a:lstStyle/>
        <a:p>
          <a:r>
            <a:rPr lang="en-US"/>
            <a:t>Organizational value</a:t>
          </a:r>
        </a:p>
      </dgm:t>
    </dgm:pt>
    <dgm:pt modelId="{BBB5D1F7-0815-473F-A126-B9203B996003}" type="parTrans" cxnId="{943EF4AE-22B1-4577-8205-05C2FA841BB1}">
      <dgm:prSet/>
      <dgm:spPr/>
      <dgm:t>
        <a:bodyPr/>
        <a:lstStyle/>
        <a:p>
          <a:endParaRPr lang="en-US"/>
        </a:p>
      </dgm:t>
    </dgm:pt>
    <dgm:pt modelId="{0F06BB14-9525-47AD-82B2-1D488871B0DF}" type="sibTrans" cxnId="{943EF4AE-22B1-4577-8205-05C2FA841BB1}">
      <dgm:prSet/>
      <dgm:spPr/>
      <dgm:t>
        <a:bodyPr/>
        <a:lstStyle/>
        <a:p>
          <a:endParaRPr lang="en-US"/>
        </a:p>
      </dgm:t>
    </dgm:pt>
    <dgm:pt modelId="{1E9E6977-A661-4B16-8320-37BE5A7A62E4}">
      <dgm:prSet/>
      <dgm:spPr/>
      <dgm:t>
        <a:bodyPr/>
        <a:lstStyle/>
        <a:p>
          <a:r>
            <a:rPr lang="en-US"/>
            <a:t>Public value</a:t>
          </a:r>
        </a:p>
      </dgm:t>
    </dgm:pt>
    <dgm:pt modelId="{C7AF3C80-F519-4AA4-A753-9EB6C644BD88}" type="parTrans" cxnId="{2F4326AB-F198-4D16-B1AB-5454C6990483}">
      <dgm:prSet/>
      <dgm:spPr/>
      <dgm:t>
        <a:bodyPr/>
        <a:lstStyle/>
        <a:p>
          <a:endParaRPr lang="en-US"/>
        </a:p>
      </dgm:t>
    </dgm:pt>
    <dgm:pt modelId="{FC8B6C68-626C-4219-A34C-08F8477B128C}" type="sibTrans" cxnId="{2F4326AB-F198-4D16-B1AB-5454C6990483}">
      <dgm:prSet/>
      <dgm:spPr/>
      <dgm:t>
        <a:bodyPr/>
        <a:lstStyle/>
        <a:p>
          <a:endParaRPr lang="en-US"/>
        </a:p>
      </dgm:t>
    </dgm:pt>
    <dgm:pt modelId="{3EFB1DEF-D2A8-480F-8B13-741D07B02FB9}" type="pres">
      <dgm:prSet presAssocID="{66F959CA-071D-4035-A125-2AFE80E0BB80}" presName="root" presStyleCnt="0">
        <dgm:presLayoutVars>
          <dgm:dir/>
          <dgm:resizeHandles val="exact"/>
        </dgm:presLayoutVars>
      </dgm:prSet>
      <dgm:spPr/>
    </dgm:pt>
    <dgm:pt modelId="{20928B53-B3E4-425C-A769-76A5B9E0085E}" type="pres">
      <dgm:prSet presAssocID="{C7610168-FE1E-4B3A-9D17-F085284CA67F}" presName="compNode" presStyleCnt="0"/>
      <dgm:spPr/>
    </dgm:pt>
    <dgm:pt modelId="{F62BB54F-B4BD-45C4-AEC0-AD8F0F676169}" type="pres">
      <dgm:prSet presAssocID="{C7610168-FE1E-4B3A-9D17-F085284CA67F}" presName="bgRect" presStyleLbl="bgShp" presStyleIdx="0" presStyleCnt="3"/>
      <dgm:spPr/>
    </dgm:pt>
    <dgm:pt modelId="{81EFE126-A287-45F6-837F-4B7B975C1882}" type="pres">
      <dgm:prSet presAssocID="{C7610168-FE1E-4B3A-9D17-F085284CA6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17819C72-2FD7-468F-9DC8-2F5E13BC5038}" type="pres">
      <dgm:prSet presAssocID="{C7610168-FE1E-4B3A-9D17-F085284CA67F}" presName="spaceRect" presStyleCnt="0"/>
      <dgm:spPr/>
    </dgm:pt>
    <dgm:pt modelId="{9C332E59-E7CC-4E30-AF89-3841FAF55D79}" type="pres">
      <dgm:prSet presAssocID="{C7610168-FE1E-4B3A-9D17-F085284CA67F}" presName="parTx" presStyleLbl="revTx" presStyleIdx="0" presStyleCnt="3">
        <dgm:presLayoutVars>
          <dgm:chMax val="0"/>
          <dgm:chPref val="0"/>
        </dgm:presLayoutVars>
      </dgm:prSet>
      <dgm:spPr/>
    </dgm:pt>
    <dgm:pt modelId="{6D463DEC-D104-403D-8136-9B1A29855C6C}" type="pres">
      <dgm:prSet presAssocID="{A24159A7-B673-427E-9531-833F54E114BB}" presName="sibTrans" presStyleCnt="0"/>
      <dgm:spPr/>
    </dgm:pt>
    <dgm:pt modelId="{3E9F3786-272C-47F9-AD02-A4E03840BA50}" type="pres">
      <dgm:prSet presAssocID="{E04026FE-FA24-4FB1-A590-913D142F5B9B}" presName="compNode" presStyleCnt="0"/>
      <dgm:spPr/>
    </dgm:pt>
    <dgm:pt modelId="{3E41A361-317C-465A-B675-9C69B5543968}" type="pres">
      <dgm:prSet presAssocID="{E04026FE-FA24-4FB1-A590-913D142F5B9B}" presName="bgRect" presStyleLbl="bgShp" presStyleIdx="1" presStyleCnt="3"/>
      <dgm:spPr/>
    </dgm:pt>
    <dgm:pt modelId="{2406C768-8F87-4025-BA4A-2C7E8FB856D9}" type="pres">
      <dgm:prSet presAssocID="{E04026FE-FA24-4FB1-A590-913D142F5B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FE23BFB6-E063-4127-9B5A-07674A771682}" type="pres">
      <dgm:prSet presAssocID="{E04026FE-FA24-4FB1-A590-913D142F5B9B}" presName="spaceRect" presStyleCnt="0"/>
      <dgm:spPr/>
    </dgm:pt>
    <dgm:pt modelId="{C28FFAB6-4998-4ECB-8E12-538BD647F79A}" type="pres">
      <dgm:prSet presAssocID="{E04026FE-FA24-4FB1-A590-913D142F5B9B}" presName="parTx" presStyleLbl="revTx" presStyleIdx="1" presStyleCnt="3">
        <dgm:presLayoutVars>
          <dgm:chMax val="0"/>
          <dgm:chPref val="0"/>
        </dgm:presLayoutVars>
      </dgm:prSet>
      <dgm:spPr/>
    </dgm:pt>
    <dgm:pt modelId="{4ADBF579-26B9-486A-B17E-EDFFBFC2DE3C}" type="pres">
      <dgm:prSet presAssocID="{0F06BB14-9525-47AD-82B2-1D488871B0DF}" presName="sibTrans" presStyleCnt="0"/>
      <dgm:spPr/>
    </dgm:pt>
    <dgm:pt modelId="{543C517A-2F8B-4993-A7FD-F563D349ABC5}" type="pres">
      <dgm:prSet presAssocID="{1E9E6977-A661-4B16-8320-37BE5A7A62E4}" presName="compNode" presStyleCnt="0"/>
      <dgm:spPr/>
    </dgm:pt>
    <dgm:pt modelId="{E99A1E22-78A2-4E79-A318-705D73B0FF1D}" type="pres">
      <dgm:prSet presAssocID="{1E9E6977-A661-4B16-8320-37BE5A7A62E4}" presName="bgRect" presStyleLbl="bgShp" presStyleIdx="2" presStyleCnt="3"/>
      <dgm:spPr/>
    </dgm:pt>
    <dgm:pt modelId="{3552E384-A1FB-429E-9462-08EE92B3D980}" type="pres">
      <dgm:prSet presAssocID="{1E9E6977-A661-4B16-8320-37BE5A7A62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CBA73B1-61B0-4898-B20D-DDE47ECB1923}" type="pres">
      <dgm:prSet presAssocID="{1E9E6977-A661-4B16-8320-37BE5A7A62E4}" presName="spaceRect" presStyleCnt="0"/>
      <dgm:spPr/>
    </dgm:pt>
    <dgm:pt modelId="{DD1546AA-04E6-4711-A38B-94D9D9C61DE9}" type="pres">
      <dgm:prSet presAssocID="{1E9E6977-A661-4B16-8320-37BE5A7A62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8E6203-1808-428B-B205-00D4CD1FE19C}" type="presOf" srcId="{C7610168-FE1E-4B3A-9D17-F085284CA67F}" destId="{9C332E59-E7CC-4E30-AF89-3841FAF55D79}" srcOrd="0" destOrd="0" presId="urn:microsoft.com/office/officeart/2018/2/layout/IconVerticalSolidList"/>
    <dgm:cxn modelId="{82C79D35-DE25-4C79-BF51-AED9ABC727CE}" type="presOf" srcId="{1E9E6977-A661-4B16-8320-37BE5A7A62E4}" destId="{DD1546AA-04E6-4711-A38B-94D9D9C61DE9}" srcOrd="0" destOrd="0" presId="urn:microsoft.com/office/officeart/2018/2/layout/IconVerticalSolidList"/>
    <dgm:cxn modelId="{B2DC6641-5C52-439A-B44B-23FBE504032D}" type="presOf" srcId="{66F959CA-071D-4035-A125-2AFE80E0BB80}" destId="{3EFB1DEF-D2A8-480F-8B13-741D07B02FB9}" srcOrd="0" destOrd="0" presId="urn:microsoft.com/office/officeart/2018/2/layout/IconVerticalSolidList"/>
    <dgm:cxn modelId="{0B98ADA3-3FC5-4B97-916E-EEC032DEC69A}" type="presOf" srcId="{E04026FE-FA24-4FB1-A590-913D142F5B9B}" destId="{C28FFAB6-4998-4ECB-8E12-538BD647F79A}" srcOrd="0" destOrd="0" presId="urn:microsoft.com/office/officeart/2018/2/layout/IconVerticalSolidList"/>
    <dgm:cxn modelId="{2F4326AB-F198-4D16-B1AB-5454C6990483}" srcId="{66F959CA-071D-4035-A125-2AFE80E0BB80}" destId="{1E9E6977-A661-4B16-8320-37BE5A7A62E4}" srcOrd="2" destOrd="0" parTransId="{C7AF3C80-F519-4AA4-A753-9EB6C644BD88}" sibTransId="{FC8B6C68-626C-4219-A34C-08F8477B128C}"/>
    <dgm:cxn modelId="{943EF4AE-22B1-4577-8205-05C2FA841BB1}" srcId="{66F959CA-071D-4035-A125-2AFE80E0BB80}" destId="{E04026FE-FA24-4FB1-A590-913D142F5B9B}" srcOrd="1" destOrd="0" parTransId="{BBB5D1F7-0815-473F-A126-B9203B996003}" sibTransId="{0F06BB14-9525-47AD-82B2-1D488871B0DF}"/>
    <dgm:cxn modelId="{DD7FF5ED-A576-43F8-A860-E6227E6FAFFA}" srcId="{66F959CA-071D-4035-A125-2AFE80E0BB80}" destId="{C7610168-FE1E-4B3A-9D17-F085284CA67F}" srcOrd="0" destOrd="0" parTransId="{5C9D5F2E-F3CB-4304-81BE-1B3E61A6503B}" sibTransId="{A24159A7-B673-427E-9531-833F54E114BB}"/>
    <dgm:cxn modelId="{A60D68CB-A3D4-4F7A-9C91-D505C8C75035}" type="presParOf" srcId="{3EFB1DEF-D2A8-480F-8B13-741D07B02FB9}" destId="{20928B53-B3E4-425C-A769-76A5B9E0085E}" srcOrd="0" destOrd="0" presId="urn:microsoft.com/office/officeart/2018/2/layout/IconVerticalSolidList"/>
    <dgm:cxn modelId="{A4AFE9BD-7785-46FC-BC20-36B2699F06C3}" type="presParOf" srcId="{20928B53-B3E4-425C-A769-76A5B9E0085E}" destId="{F62BB54F-B4BD-45C4-AEC0-AD8F0F676169}" srcOrd="0" destOrd="0" presId="urn:microsoft.com/office/officeart/2018/2/layout/IconVerticalSolidList"/>
    <dgm:cxn modelId="{A9F07329-A0B5-4386-AFA4-78D88A883BDA}" type="presParOf" srcId="{20928B53-B3E4-425C-A769-76A5B9E0085E}" destId="{81EFE126-A287-45F6-837F-4B7B975C1882}" srcOrd="1" destOrd="0" presId="urn:microsoft.com/office/officeart/2018/2/layout/IconVerticalSolidList"/>
    <dgm:cxn modelId="{A6468B86-D79A-4FC5-A3F2-D3575839455B}" type="presParOf" srcId="{20928B53-B3E4-425C-A769-76A5B9E0085E}" destId="{17819C72-2FD7-468F-9DC8-2F5E13BC5038}" srcOrd="2" destOrd="0" presId="urn:microsoft.com/office/officeart/2018/2/layout/IconVerticalSolidList"/>
    <dgm:cxn modelId="{379B137E-0E3A-4F48-B69A-B6C598B35874}" type="presParOf" srcId="{20928B53-B3E4-425C-A769-76A5B9E0085E}" destId="{9C332E59-E7CC-4E30-AF89-3841FAF55D79}" srcOrd="3" destOrd="0" presId="urn:microsoft.com/office/officeart/2018/2/layout/IconVerticalSolidList"/>
    <dgm:cxn modelId="{F465D8F8-8DED-4D39-8945-ABD010B43011}" type="presParOf" srcId="{3EFB1DEF-D2A8-480F-8B13-741D07B02FB9}" destId="{6D463DEC-D104-403D-8136-9B1A29855C6C}" srcOrd="1" destOrd="0" presId="urn:microsoft.com/office/officeart/2018/2/layout/IconVerticalSolidList"/>
    <dgm:cxn modelId="{4EDA45CE-FA0C-422C-9098-DA37E427B420}" type="presParOf" srcId="{3EFB1DEF-D2A8-480F-8B13-741D07B02FB9}" destId="{3E9F3786-272C-47F9-AD02-A4E03840BA50}" srcOrd="2" destOrd="0" presId="urn:microsoft.com/office/officeart/2018/2/layout/IconVerticalSolidList"/>
    <dgm:cxn modelId="{7284EF25-8CD7-44A2-BF1E-A534705909FB}" type="presParOf" srcId="{3E9F3786-272C-47F9-AD02-A4E03840BA50}" destId="{3E41A361-317C-465A-B675-9C69B5543968}" srcOrd="0" destOrd="0" presId="urn:microsoft.com/office/officeart/2018/2/layout/IconVerticalSolidList"/>
    <dgm:cxn modelId="{8C777859-6E89-4AF9-A0BD-65FAB3695534}" type="presParOf" srcId="{3E9F3786-272C-47F9-AD02-A4E03840BA50}" destId="{2406C768-8F87-4025-BA4A-2C7E8FB856D9}" srcOrd="1" destOrd="0" presId="urn:microsoft.com/office/officeart/2018/2/layout/IconVerticalSolidList"/>
    <dgm:cxn modelId="{6FB1C0AD-C9EF-4C9D-BDD8-C5D601933CD1}" type="presParOf" srcId="{3E9F3786-272C-47F9-AD02-A4E03840BA50}" destId="{FE23BFB6-E063-4127-9B5A-07674A771682}" srcOrd="2" destOrd="0" presId="urn:microsoft.com/office/officeart/2018/2/layout/IconVerticalSolidList"/>
    <dgm:cxn modelId="{BF9E7527-1E0E-42B8-AE27-0E703546294B}" type="presParOf" srcId="{3E9F3786-272C-47F9-AD02-A4E03840BA50}" destId="{C28FFAB6-4998-4ECB-8E12-538BD647F79A}" srcOrd="3" destOrd="0" presId="urn:microsoft.com/office/officeart/2018/2/layout/IconVerticalSolidList"/>
    <dgm:cxn modelId="{F297C303-E812-4C46-A76A-B6F9E8DBB660}" type="presParOf" srcId="{3EFB1DEF-D2A8-480F-8B13-741D07B02FB9}" destId="{4ADBF579-26B9-486A-B17E-EDFFBFC2DE3C}" srcOrd="3" destOrd="0" presId="urn:microsoft.com/office/officeart/2018/2/layout/IconVerticalSolidList"/>
    <dgm:cxn modelId="{7A2D4CC1-6DBF-487A-B7D3-3C3ECD54F0F3}" type="presParOf" srcId="{3EFB1DEF-D2A8-480F-8B13-741D07B02FB9}" destId="{543C517A-2F8B-4993-A7FD-F563D349ABC5}" srcOrd="4" destOrd="0" presId="urn:microsoft.com/office/officeart/2018/2/layout/IconVerticalSolidList"/>
    <dgm:cxn modelId="{D7DF3067-61AB-4A24-8C94-9958B6288663}" type="presParOf" srcId="{543C517A-2F8B-4993-A7FD-F563D349ABC5}" destId="{E99A1E22-78A2-4E79-A318-705D73B0FF1D}" srcOrd="0" destOrd="0" presId="urn:microsoft.com/office/officeart/2018/2/layout/IconVerticalSolidList"/>
    <dgm:cxn modelId="{3F30D1B0-87EE-416A-8216-0B8CE3A69194}" type="presParOf" srcId="{543C517A-2F8B-4993-A7FD-F563D349ABC5}" destId="{3552E384-A1FB-429E-9462-08EE92B3D980}" srcOrd="1" destOrd="0" presId="urn:microsoft.com/office/officeart/2018/2/layout/IconVerticalSolidList"/>
    <dgm:cxn modelId="{52FBEE13-E221-4E03-981C-78BD59A8B38F}" type="presParOf" srcId="{543C517A-2F8B-4993-A7FD-F563D349ABC5}" destId="{ACBA73B1-61B0-4898-B20D-DDE47ECB1923}" srcOrd="2" destOrd="0" presId="urn:microsoft.com/office/officeart/2018/2/layout/IconVerticalSolidList"/>
    <dgm:cxn modelId="{FBA48BEF-B830-4D38-88F1-52444B3D3036}" type="presParOf" srcId="{543C517A-2F8B-4993-A7FD-F563D349ABC5}" destId="{DD1546AA-04E6-4711-A38B-94D9D9C61D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BB54F-B4BD-45C4-AEC0-AD8F0F676169}">
      <dsp:nvSpPr>
        <dsp:cNvPr id="0" name=""/>
        <dsp:cNvSpPr/>
      </dsp:nvSpPr>
      <dsp:spPr>
        <a:xfrm>
          <a:off x="0" y="441"/>
          <a:ext cx="10058399" cy="1033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EFE126-A287-45F6-837F-4B7B975C1882}">
      <dsp:nvSpPr>
        <dsp:cNvPr id="0" name=""/>
        <dsp:cNvSpPr/>
      </dsp:nvSpPr>
      <dsp:spPr>
        <a:xfrm>
          <a:off x="312608" y="232960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332E59-E7CC-4E30-AF89-3841FAF55D79}">
      <dsp:nvSpPr>
        <dsp:cNvPr id="0" name=""/>
        <dsp:cNvSpPr/>
      </dsp:nvSpPr>
      <dsp:spPr>
        <a:xfrm>
          <a:off x="1193597" y="441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&amp; maintenance costs</a:t>
          </a:r>
        </a:p>
      </dsp:txBody>
      <dsp:txXfrm>
        <a:off x="1193597" y="441"/>
        <a:ext cx="8864802" cy="1033417"/>
      </dsp:txXfrm>
    </dsp:sp>
    <dsp:sp modelId="{3E41A361-317C-465A-B675-9C69B5543968}">
      <dsp:nvSpPr>
        <dsp:cNvPr id="0" name=""/>
        <dsp:cNvSpPr/>
      </dsp:nvSpPr>
      <dsp:spPr>
        <a:xfrm>
          <a:off x="0" y="1292213"/>
          <a:ext cx="10058399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06C768-8F87-4025-BA4A-2C7E8FB856D9}">
      <dsp:nvSpPr>
        <dsp:cNvPr id="0" name=""/>
        <dsp:cNvSpPr/>
      </dsp:nvSpPr>
      <dsp:spPr>
        <a:xfrm>
          <a:off x="312608" y="1524732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8FFAB6-4998-4ECB-8E12-538BD647F79A}">
      <dsp:nvSpPr>
        <dsp:cNvPr id="0" name=""/>
        <dsp:cNvSpPr/>
      </dsp:nvSpPr>
      <dsp:spPr>
        <a:xfrm>
          <a:off x="1193597" y="1292213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Organizational value</a:t>
          </a:r>
        </a:p>
      </dsp:txBody>
      <dsp:txXfrm>
        <a:off x="1193597" y="1292213"/>
        <a:ext cx="8864802" cy="1033417"/>
      </dsp:txXfrm>
    </dsp:sp>
    <dsp:sp modelId="{E99A1E22-78A2-4E79-A318-705D73B0FF1D}">
      <dsp:nvSpPr>
        <dsp:cNvPr id="0" name=""/>
        <dsp:cNvSpPr/>
      </dsp:nvSpPr>
      <dsp:spPr>
        <a:xfrm>
          <a:off x="0" y="2583985"/>
          <a:ext cx="10058399" cy="1033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52E384-A1FB-429E-9462-08EE92B3D980}">
      <dsp:nvSpPr>
        <dsp:cNvPr id="0" name=""/>
        <dsp:cNvSpPr/>
      </dsp:nvSpPr>
      <dsp:spPr>
        <a:xfrm>
          <a:off x="312608" y="2816504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1546AA-04E6-4711-A38B-94D9D9C61DE9}">
      <dsp:nvSpPr>
        <dsp:cNvPr id="0" name=""/>
        <dsp:cNvSpPr/>
      </dsp:nvSpPr>
      <dsp:spPr>
        <a:xfrm>
          <a:off x="1193597" y="2583985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Public value</a:t>
          </a:r>
        </a:p>
      </dsp:txBody>
      <dsp:txXfrm>
        <a:off x="1193597" y="2583985"/>
        <a:ext cx="8864802" cy="1033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82FAB-2988-4DF6-949D-5B7867D471E3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6AA1A-B7D1-44D0-80EF-95365020B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here in Redmond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am from Edmonton originally, where I lived at the time of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5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you go, you sign some waivers releasing rights to photos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language about “these are wild wolves, although they’ve been imprinted on humans, this isn’t like visiting your friend’s labradoodle. These are wolves, and wolves can be dangerous and unpredictable”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guides are amazing – knowledgeable, informative, and this is a tourist attraction, so you feel pretty safe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understood and accepted the risks before we embarked on our walk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3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They’re fast and nimble as heck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had enough trouble on this little logging road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are obviously built for this and much more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Super impressive animals, humbling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 can kind of see some dog like behavior in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They’re happy, they play, they roll around in gross stuff that smells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7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 really like rolling around in the snow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 an invitation to pet a tummy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5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they like you, they’ll come up and pause near you, and you can pet them like we are 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don’t stay long, just for a couple </a:t>
            </a:r>
            <a:r>
              <a:rPr lang="en-US" dirty="0" err="1"/>
              <a:t>scritches</a:t>
            </a:r>
            <a:r>
              <a:rPr lang="en-US" dirty="0"/>
              <a:t> and then they’re gone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moving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Fur is so coarse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4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one doesn’t have anything to do with the story, I just thought you’d like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Yes the wolf is pooping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Eventually, the guides find a spot where you can take a picture with the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toss treats, the wolves aren’t trained, but they know if they get close to the guests, they get treats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VERY exciting for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love treats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lot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don’t have to do it if you’re scared, but we were feeling pretty comfortable by this point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This is a photo of one of the coolest moments of my life so far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an amazing gift from my wife, I’ll always treasure this memory and this experience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got a lot of cool photos here, but then something happened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Remember how wolves can be a little unpredictable?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all the excitement, the wolf’s paw slipped off the side of my head and then her paw slipped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Ouch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That sucked, but look at what I still came away with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was a once in a lifetime opportunity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 though one of the risks I was taking was actually realized, this was one of the coolest experiences I’ve ever had and I’ll always treasure the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1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About 4.5 hour drive south west of Edmonton is Banff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love Banff, it’s gorgeous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My personal appetite for risk is pretty low. It takes a lot to get me to take a substantial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9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Putting numbers on things is super important. How often do you get “that’s too risky” or “I can’t get that approved” just based off a simple description? Use math to prove it’s worth it.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Threat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Getting clawed in the face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get hacked</a:t>
            </a:r>
          </a:p>
          <a:p>
            <a:pPr marL="171450" indent="-171450">
              <a:buFontTx/>
              <a:buChar char="-"/>
            </a:pPr>
            <a:r>
              <a:rPr lang="en-US" dirty="0"/>
              <a:t>Vulnerability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I’m a squishy human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Systems are out of date, behind on patching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Asset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My gorgeous face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Your customer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Don’t put your face near a wolf’s claws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your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7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38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Initial and maintenance costs</a:t>
            </a:r>
            <a:r>
              <a:rPr lang="en-US" dirty="0"/>
              <a:t>: This is most often a tangible dollar value and may include purchasing, licensing, development, maintenance, and support costs.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Organizational value</a:t>
            </a:r>
            <a:r>
              <a:rPr lang="en-US" dirty="0"/>
              <a:t>: This is often a difficult and intangible value. It may include the cost of creating, acquiring, and re-creating information, and the business impact or loss if the information is lost or compromised.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Public value</a:t>
            </a:r>
            <a:r>
              <a:rPr lang="en-US" dirty="0"/>
              <a:t>: Public value can include loss of proprietary information or processes and loss of business reputation.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 to acquire or develop the asset</a:t>
            </a:r>
          </a:p>
          <a:p>
            <a:r>
              <a:rPr lang="en-US" dirty="0"/>
              <a:t>Cost to maintain and protect the asset</a:t>
            </a:r>
          </a:p>
          <a:p>
            <a:r>
              <a:rPr lang="en-US" dirty="0"/>
              <a:t>Value of the asset to owners and users</a:t>
            </a:r>
          </a:p>
          <a:p>
            <a:r>
              <a:rPr lang="en-US" dirty="0"/>
              <a:t>Value of the asset to adversaries</a:t>
            </a:r>
          </a:p>
          <a:p>
            <a:r>
              <a:rPr lang="en-US" dirty="0"/>
              <a:t>Value of intellectual property that went into developing the information</a:t>
            </a:r>
          </a:p>
          <a:p>
            <a:r>
              <a:rPr lang="en-US" dirty="0"/>
              <a:t>Price others are willing to pay for the asset</a:t>
            </a:r>
          </a:p>
          <a:p>
            <a:r>
              <a:rPr lang="en-US" dirty="0"/>
              <a:t>Cost to replace the asset if lost</a:t>
            </a:r>
          </a:p>
          <a:p>
            <a:r>
              <a:rPr lang="en-US" dirty="0"/>
              <a:t>Operational and production activities that are affected if the asset is unavailable</a:t>
            </a:r>
          </a:p>
          <a:p>
            <a:r>
              <a:rPr lang="en-US" dirty="0"/>
              <a:t>Liability issues if the asset is compromised</a:t>
            </a:r>
          </a:p>
          <a:p>
            <a:r>
              <a:rPr lang="en-US" dirty="0"/>
              <a:t>Usefulness and role of the asset in the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7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Sounds like a lot of math, but stay with me because it’s not that complicated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SLE – measure of loss from a single realized instance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Exposure Factor – measure of the negative impact on asset value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My face is worth a million dollars a year (asset value)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facial scar would cost me 25% of my modeling contracts (exposure factor)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Now my face is worth $750,000 (single loss expectancy)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My customer data is worth $10,000,000,000 (asset value)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breach would cost me 80% of my repeat business (exposure factor)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SLE = $8,000,000,000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ARO – estimated annual frequency of occurrence of the threat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Happens once a month, ARO is 12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Happens once every 5 years, ARO is 0.2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2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Threat analysis is looking at sources of threats and evaluating them in relation to vulnerabilities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clawed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hacked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Identify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hurt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Lose control of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Determine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super likely, but they’re wild wolves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Pretty likely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65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The ALE of a data breach is $1.6B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Asset </a:t>
            </a:r>
            <a:r>
              <a:rPr lang="en-US" dirty="0" err="1"/>
              <a:t>val</a:t>
            </a:r>
            <a:r>
              <a:rPr lang="en-US" dirty="0"/>
              <a:t> = $10B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Exposure factor = 80%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SLE = $8B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ARO = 0.2 (once every 5 years)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ARO after patching becomes $800M (half)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Value, exposure factor, SLE stays the same – ARO cut in half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Patching costs $3M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Doesn’t diminish value of asset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Value of patching = 1.6B – 800M – 3M = 797M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 better do this one, right?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if all you saw was the $3M price tag for patching?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1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hiked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got snow in my eye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Looks like nice weather, eh?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3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 far we’ve only talked about what to do to reduce risk, which is pretty straight forward.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if there’s something we can do to make the risk someone else’s problem? Let our customers sue someone else.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Sometimes we need to just accept that there’s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47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42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what it’s all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59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1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visited some local shops selling goods from the area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stayed at a really nice hotel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was super rustic, but gorgeous and comfortable at the same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was an unattended housekeeping 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2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Remember how it was my birthday?</a:t>
            </a:r>
          </a:p>
          <a:p>
            <a:pPr marL="171450" indent="-171450">
              <a:buFontTx/>
              <a:buChar char="-"/>
            </a:pPr>
            <a:r>
              <a:rPr lang="en-US" dirty="0"/>
              <a:t>I opened a couple gifts and got the coolest surprise 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look at the map again for a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little further west of Banff, is a small town in BC called Golden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there in Golden?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Skiing, hiking, tours…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Northern Lights Wolf Centre!!!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is incredible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Rescue wolves from bad situations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that can’t go back into the wild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Interpretive center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Real. F-</a:t>
            </a:r>
            <a:r>
              <a:rPr lang="en-US" dirty="0" err="1"/>
              <a:t>ing</a:t>
            </a:r>
            <a:r>
              <a:rPr lang="en-US" dirty="0"/>
              <a:t>. Wolves.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5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These are real, not fooling around, actual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go for a little hike with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interpreters are in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wolves run around, dart in and out of your small group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surreal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not dogs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the way, these are two of the smaller ones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female and a younger male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Flora and Uno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Can you </a:t>
            </a:r>
            <a:r>
              <a:rPr lang="en-US"/>
              <a:t>guess why he’s named Uno?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AFF1E-D1BF-4CCE-9153-86A850591835}"/>
              </a:ext>
            </a:extLst>
          </p:cNvPr>
          <p:cNvSpPr txBox="1"/>
          <p:nvPr userDrawn="1"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5792181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016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232878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9139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602339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9813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5984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16661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64035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6255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51905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microsoft.com/office/2007/relationships/hdphoto" Target="../media/hdphoto2.wdp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microsoft.com/office/2007/relationships/hdphoto" Target="../media/hdphoto2.wdp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2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F870-C07D-4BB5-A089-751E92BDD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>
                <a:latin typeface="+mn-lt"/>
              </a:rPr>
              <a:t>How to take risks without getting clawed in the 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7F5A8-3E09-4E7F-A92B-C538139DD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257340"/>
          </a:xfrm>
        </p:spPr>
        <p:txBody>
          <a:bodyPr>
            <a:normAutofit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DDF3-BEFC-4007-9982-F6970BC9D11F}"/>
              </a:ext>
            </a:extLst>
          </p:cNvPr>
          <p:cNvSpPr txBox="1"/>
          <p:nvPr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7640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90159A-E8D4-4EDD-B012-E6F44840B2B2}"/>
              </a:ext>
            </a:extLst>
          </p:cNvPr>
          <p:cNvCxnSpPr/>
          <p:nvPr/>
        </p:nvCxnSpPr>
        <p:spPr>
          <a:xfrm flipH="1">
            <a:off x="3467819" y="4408098"/>
            <a:ext cx="552090" cy="879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828484-EEBF-4A78-A663-3A2BE187C311}"/>
              </a:ext>
            </a:extLst>
          </p:cNvPr>
          <p:cNvSpPr txBox="1"/>
          <p:nvPr/>
        </p:nvSpPr>
        <p:spPr>
          <a:xfrm>
            <a:off x="3717986" y="4088921"/>
            <a:ext cx="15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Golden</a:t>
            </a:r>
          </a:p>
        </p:txBody>
      </p:sp>
    </p:spTree>
    <p:extLst>
      <p:ext uri="{BB962C8B-B14F-4D97-AF65-F5344CB8AC3E}">
        <p14:creationId xmlns:p14="http://schemas.microsoft.com/office/powerpoint/2010/main" val="1705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EE0E8-8811-4FBF-A166-B6AC23FC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9" y="0"/>
            <a:ext cx="714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iraffe standing next to a forest&#10;&#10;Description automatically generated">
            <a:extLst>
              <a:ext uri="{FF2B5EF4-FFF2-40B4-BE49-F238E27FC236}">
                <a16:creationId xmlns:a16="http://schemas.microsoft.com/office/drawing/2014/main" id="{793933DE-1688-42BF-A680-A18586B6C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47B52-957D-4354-86DD-7A21366E81DD}"/>
              </a:ext>
            </a:extLst>
          </p:cNvPr>
          <p:cNvCxnSpPr/>
          <p:nvPr/>
        </p:nvCxnSpPr>
        <p:spPr>
          <a:xfrm flipH="1">
            <a:off x="4581939" y="1997765"/>
            <a:ext cx="79513" cy="1073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DD9BA3-9A09-4DAB-A402-9F31710BC9EB}"/>
              </a:ext>
            </a:extLst>
          </p:cNvPr>
          <p:cNvSpPr txBox="1"/>
          <p:nvPr/>
        </p:nvSpPr>
        <p:spPr>
          <a:xfrm>
            <a:off x="4303644" y="1648311"/>
            <a:ext cx="17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Flora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868742-A573-414A-8132-A94C11268B04}"/>
              </a:ext>
            </a:extLst>
          </p:cNvPr>
          <p:cNvCxnSpPr>
            <a:cxnSpLocks/>
          </p:cNvCxnSpPr>
          <p:nvPr/>
        </p:nvCxnSpPr>
        <p:spPr>
          <a:xfrm flipH="1">
            <a:off x="6470374" y="2047461"/>
            <a:ext cx="427383" cy="756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31D227-5484-41FF-A922-9E928D49F0D9}"/>
              </a:ext>
            </a:extLst>
          </p:cNvPr>
          <p:cNvSpPr txBox="1"/>
          <p:nvPr/>
        </p:nvSpPr>
        <p:spPr>
          <a:xfrm>
            <a:off x="6647624" y="1732002"/>
            <a:ext cx="176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Uno</a:t>
            </a:r>
          </a:p>
        </p:txBody>
      </p:sp>
    </p:spTree>
    <p:extLst>
      <p:ext uri="{BB962C8B-B14F-4D97-AF65-F5344CB8AC3E}">
        <p14:creationId xmlns:p14="http://schemas.microsoft.com/office/powerpoint/2010/main" val="31885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, snow, grass&#10;&#10;Description automatically generated">
            <a:extLst>
              <a:ext uri="{FF2B5EF4-FFF2-40B4-BE49-F238E27FC236}">
                <a16:creationId xmlns:a16="http://schemas.microsoft.com/office/drawing/2014/main" id="{672DA967-7375-4274-AD68-EF31F7CC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21BF5DCA-27B2-4C0A-8078-756DA110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animal, tree&#10;&#10;Description automatically generated">
            <a:extLst>
              <a:ext uri="{FF2B5EF4-FFF2-40B4-BE49-F238E27FC236}">
                <a16:creationId xmlns:a16="http://schemas.microsoft.com/office/drawing/2014/main" id="{85040C8D-06D4-4402-8BDC-FBCB0A6C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bird&#10;&#10;Description automatically generated">
            <a:extLst>
              <a:ext uri="{FF2B5EF4-FFF2-40B4-BE49-F238E27FC236}">
                <a16:creationId xmlns:a16="http://schemas.microsoft.com/office/drawing/2014/main" id="{1AC12F09-0109-4DD5-AE0E-23C274E85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mammal, ground, dog&#10;&#10;Description automatically generated">
            <a:extLst>
              <a:ext uri="{FF2B5EF4-FFF2-40B4-BE49-F238E27FC236}">
                <a16:creationId xmlns:a16="http://schemas.microsoft.com/office/drawing/2014/main" id="{1CB07E75-0DBB-4791-A588-5E3E49AD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83E028AD-958D-4611-8547-4061B1558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t="20952" r="3512" b="12380"/>
          <a:stretch/>
        </p:blipFill>
        <p:spPr>
          <a:xfrm rot="10800000">
            <a:off x="865412" y="0"/>
            <a:ext cx="10311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orest&#10;&#10;Description automatically generated">
            <a:extLst>
              <a:ext uri="{FF2B5EF4-FFF2-40B4-BE49-F238E27FC236}">
                <a16:creationId xmlns:a16="http://schemas.microsoft.com/office/drawing/2014/main" id="{77B22EC7-81A0-4EA5-A597-F5F1F940D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0C09E53-7924-4576-802C-1F0FD2C432C9}"/>
              </a:ext>
            </a:extLst>
          </p:cNvPr>
          <p:cNvCxnSpPr>
            <a:cxnSpLocks/>
          </p:cNvCxnSpPr>
          <p:nvPr/>
        </p:nvCxnSpPr>
        <p:spPr>
          <a:xfrm rot="5400000">
            <a:off x="4996544" y="3290207"/>
            <a:ext cx="1020535" cy="187779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3F9269-B51E-4556-9221-44C75078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6015A4-B230-407A-A119-C7CEF83D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DFD343FD-1A4D-4EB5-A19C-877ECC71A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88881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Obligatory Bio Slide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work at Microsoft on a pretty cool team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used to work at some other cool places doing cool things, used to be an MVP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lvl="0" defTabSz="932742">
              <a:spcBef>
                <a:spcPct val="20000"/>
              </a:spcBef>
              <a:buClrTx/>
              <a:buSzPct val="90000"/>
            </a:pPr>
            <a:r>
              <a:rPr lang="en-US" sz="200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You can find me all over the place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@</a:t>
            </a:r>
            <a:r>
              <a:rPr lang="en-US" sz="1600" dirty="0" err="1">
                <a:latin typeface="Segoe UI"/>
              </a:rPr>
              <a:t>MrThomasRayner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github.com/</a:t>
            </a:r>
            <a:r>
              <a:rPr lang="en-US" sz="1600" dirty="0" err="1">
                <a:latin typeface="Segoe UI"/>
              </a:rPr>
              <a:t>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PowerShell </a:t>
            </a:r>
            <a:r>
              <a:rPr lang="en-US" sz="16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1600" dirty="0">
                <a:latin typeface="Segoe UI"/>
              </a:rPr>
              <a:t>/</a:t>
            </a:r>
            <a:r>
              <a:rPr lang="en-US" sz="16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16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             </a:t>
            </a:r>
            <a:r>
              <a:rPr lang="en-US" dirty="0">
                <a:latin typeface="Segoe UI"/>
              </a:rPr>
              <a:t> Join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dirty="0">
                <a:latin typeface="Segoe UI"/>
              </a:rPr>
              <a:t> or </a:t>
            </a:r>
            <a:r>
              <a:rPr lang="en-US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pluralsight.com/authors/</a:t>
            </a:r>
            <a:r>
              <a:rPr lang="en-US" sz="1600" dirty="0" err="1">
                <a:latin typeface="Segoe UI"/>
              </a:rPr>
              <a:t>thomas-rayner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Master PowerShell Tricks books</a:t>
            </a:r>
            <a:endParaRPr lang="en-US" sz="20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AFCD5E3-B8AF-4533-9E1C-A87E26EEABF1}"/>
              </a:ext>
            </a:extLst>
          </p:cNvPr>
          <p:cNvSpPr/>
          <p:nvPr/>
        </p:nvSpPr>
        <p:spPr>
          <a:xfrm>
            <a:off x="11387788" y="6273615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8698304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79A47C67-CF8E-4C73-93BB-2CB5A90A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3" y="0"/>
            <a:ext cx="2901055" cy="6858000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E7204A6-B94C-4F46-A8DA-016370016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5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nimal wearing a hat&#10;&#10;Description automatically generated">
            <a:extLst>
              <a:ext uri="{FF2B5EF4-FFF2-40B4-BE49-F238E27FC236}">
                <a16:creationId xmlns:a16="http://schemas.microsoft.com/office/drawing/2014/main" id="{4380D9D9-3F56-401A-AEAB-6B094D00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story bro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have to do with risk management?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14729337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E17AF-F8E4-4ECA-B58F-A04BD252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Why take a risk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7274131-C8AA-40D1-9CBF-0E2A9025CF63}"/>
              </a:ext>
            </a:extLst>
          </p:cNvPr>
          <p:cNvSpPr/>
          <p:nvPr/>
        </p:nvSpPr>
        <p:spPr>
          <a:xfrm>
            <a:off x="6081713" y="858044"/>
            <a:ext cx="5141912" cy="5141912"/>
          </a:xfrm>
          <a:prstGeom prst="diamond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F3C2009-A174-442E-9F5F-0150E620B51F}"/>
              </a:ext>
            </a:extLst>
          </p:cNvPr>
          <p:cNvSpPr/>
          <p:nvPr/>
        </p:nvSpPr>
        <p:spPr>
          <a:xfrm>
            <a:off x="6570194" y="1346526"/>
            <a:ext cx="2005345" cy="2005345"/>
          </a:xfrm>
          <a:custGeom>
            <a:avLst/>
            <a:gdLst>
              <a:gd name="connsiteX0" fmla="*/ 0 w 2005345"/>
              <a:gd name="connsiteY0" fmla="*/ 334231 h 2005345"/>
              <a:gd name="connsiteX1" fmla="*/ 334231 w 2005345"/>
              <a:gd name="connsiteY1" fmla="*/ 0 h 2005345"/>
              <a:gd name="connsiteX2" fmla="*/ 1671114 w 2005345"/>
              <a:gd name="connsiteY2" fmla="*/ 0 h 2005345"/>
              <a:gd name="connsiteX3" fmla="*/ 2005345 w 2005345"/>
              <a:gd name="connsiteY3" fmla="*/ 334231 h 2005345"/>
              <a:gd name="connsiteX4" fmla="*/ 2005345 w 2005345"/>
              <a:gd name="connsiteY4" fmla="*/ 1671114 h 2005345"/>
              <a:gd name="connsiteX5" fmla="*/ 1671114 w 2005345"/>
              <a:gd name="connsiteY5" fmla="*/ 2005345 h 2005345"/>
              <a:gd name="connsiteX6" fmla="*/ 334231 w 2005345"/>
              <a:gd name="connsiteY6" fmla="*/ 2005345 h 2005345"/>
              <a:gd name="connsiteX7" fmla="*/ 0 w 2005345"/>
              <a:gd name="connsiteY7" fmla="*/ 1671114 h 2005345"/>
              <a:gd name="connsiteX8" fmla="*/ 0 w 2005345"/>
              <a:gd name="connsiteY8" fmla="*/ 334231 h 20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345" h="2005345">
                <a:moveTo>
                  <a:pt x="0" y="334231"/>
                </a:moveTo>
                <a:cubicBezTo>
                  <a:pt x="0" y="149640"/>
                  <a:pt x="149640" y="0"/>
                  <a:pt x="334231" y="0"/>
                </a:cubicBezTo>
                <a:lnTo>
                  <a:pt x="1671114" y="0"/>
                </a:lnTo>
                <a:cubicBezTo>
                  <a:pt x="1855705" y="0"/>
                  <a:pt x="2005345" y="149640"/>
                  <a:pt x="2005345" y="334231"/>
                </a:cubicBezTo>
                <a:lnTo>
                  <a:pt x="2005345" y="1671114"/>
                </a:lnTo>
                <a:cubicBezTo>
                  <a:pt x="2005345" y="1855705"/>
                  <a:pt x="1855705" y="2005345"/>
                  <a:pt x="1671114" y="2005345"/>
                </a:cubicBezTo>
                <a:lnTo>
                  <a:pt x="334231" y="2005345"/>
                </a:lnTo>
                <a:cubicBezTo>
                  <a:pt x="149640" y="2005345"/>
                  <a:pt x="0" y="1855705"/>
                  <a:pt x="0" y="1671114"/>
                </a:cubicBezTo>
                <a:lnTo>
                  <a:pt x="0" y="33423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093" tIns="174093" rIns="174093" bIns="17409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All investments are risks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09658F-1693-4749-8F05-581C691B284F}"/>
              </a:ext>
            </a:extLst>
          </p:cNvPr>
          <p:cNvSpPr/>
          <p:nvPr/>
        </p:nvSpPr>
        <p:spPr>
          <a:xfrm>
            <a:off x="8729797" y="1346526"/>
            <a:ext cx="2005345" cy="2005345"/>
          </a:xfrm>
          <a:custGeom>
            <a:avLst/>
            <a:gdLst>
              <a:gd name="connsiteX0" fmla="*/ 0 w 2005345"/>
              <a:gd name="connsiteY0" fmla="*/ 334231 h 2005345"/>
              <a:gd name="connsiteX1" fmla="*/ 334231 w 2005345"/>
              <a:gd name="connsiteY1" fmla="*/ 0 h 2005345"/>
              <a:gd name="connsiteX2" fmla="*/ 1671114 w 2005345"/>
              <a:gd name="connsiteY2" fmla="*/ 0 h 2005345"/>
              <a:gd name="connsiteX3" fmla="*/ 2005345 w 2005345"/>
              <a:gd name="connsiteY3" fmla="*/ 334231 h 2005345"/>
              <a:gd name="connsiteX4" fmla="*/ 2005345 w 2005345"/>
              <a:gd name="connsiteY4" fmla="*/ 1671114 h 2005345"/>
              <a:gd name="connsiteX5" fmla="*/ 1671114 w 2005345"/>
              <a:gd name="connsiteY5" fmla="*/ 2005345 h 2005345"/>
              <a:gd name="connsiteX6" fmla="*/ 334231 w 2005345"/>
              <a:gd name="connsiteY6" fmla="*/ 2005345 h 2005345"/>
              <a:gd name="connsiteX7" fmla="*/ 0 w 2005345"/>
              <a:gd name="connsiteY7" fmla="*/ 1671114 h 2005345"/>
              <a:gd name="connsiteX8" fmla="*/ 0 w 2005345"/>
              <a:gd name="connsiteY8" fmla="*/ 334231 h 20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345" h="2005345">
                <a:moveTo>
                  <a:pt x="0" y="334231"/>
                </a:moveTo>
                <a:cubicBezTo>
                  <a:pt x="0" y="149640"/>
                  <a:pt x="149640" y="0"/>
                  <a:pt x="334231" y="0"/>
                </a:cubicBezTo>
                <a:lnTo>
                  <a:pt x="1671114" y="0"/>
                </a:lnTo>
                <a:cubicBezTo>
                  <a:pt x="1855705" y="0"/>
                  <a:pt x="2005345" y="149640"/>
                  <a:pt x="2005345" y="334231"/>
                </a:cubicBezTo>
                <a:lnTo>
                  <a:pt x="2005345" y="1671114"/>
                </a:lnTo>
                <a:cubicBezTo>
                  <a:pt x="2005345" y="1855705"/>
                  <a:pt x="1855705" y="2005345"/>
                  <a:pt x="1671114" y="2005345"/>
                </a:cubicBezTo>
                <a:lnTo>
                  <a:pt x="334231" y="2005345"/>
                </a:lnTo>
                <a:cubicBezTo>
                  <a:pt x="149640" y="2005345"/>
                  <a:pt x="0" y="1855705"/>
                  <a:pt x="0" y="1671114"/>
                </a:cubicBezTo>
                <a:lnTo>
                  <a:pt x="0" y="33423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635930"/>
              <a:satOff val="-14509"/>
              <a:lumOff val="5360"/>
              <a:alphaOff val="0"/>
            </a:schemeClr>
          </a:fillRef>
          <a:effectRef idx="1">
            <a:schemeClr val="accent2">
              <a:hueOff val="635930"/>
              <a:satOff val="-14509"/>
              <a:lumOff val="53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093" tIns="174093" rIns="174093" bIns="17409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If you don’t play, you can’t win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E118F8-B500-4668-9E45-AA84F7A16C11}"/>
              </a:ext>
            </a:extLst>
          </p:cNvPr>
          <p:cNvSpPr/>
          <p:nvPr/>
        </p:nvSpPr>
        <p:spPr>
          <a:xfrm>
            <a:off x="6570194" y="3506129"/>
            <a:ext cx="2005345" cy="2005345"/>
          </a:xfrm>
          <a:custGeom>
            <a:avLst/>
            <a:gdLst>
              <a:gd name="connsiteX0" fmla="*/ 0 w 2005345"/>
              <a:gd name="connsiteY0" fmla="*/ 334231 h 2005345"/>
              <a:gd name="connsiteX1" fmla="*/ 334231 w 2005345"/>
              <a:gd name="connsiteY1" fmla="*/ 0 h 2005345"/>
              <a:gd name="connsiteX2" fmla="*/ 1671114 w 2005345"/>
              <a:gd name="connsiteY2" fmla="*/ 0 h 2005345"/>
              <a:gd name="connsiteX3" fmla="*/ 2005345 w 2005345"/>
              <a:gd name="connsiteY3" fmla="*/ 334231 h 2005345"/>
              <a:gd name="connsiteX4" fmla="*/ 2005345 w 2005345"/>
              <a:gd name="connsiteY4" fmla="*/ 1671114 h 2005345"/>
              <a:gd name="connsiteX5" fmla="*/ 1671114 w 2005345"/>
              <a:gd name="connsiteY5" fmla="*/ 2005345 h 2005345"/>
              <a:gd name="connsiteX6" fmla="*/ 334231 w 2005345"/>
              <a:gd name="connsiteY6" fmla="*/ 2005345 h 2005345"/>
              <a:gd name="connsiteX7" fmla="*/ 0 w 2005345"/>
              <a:gd name="connsiteY7" fmla="*/ 1671114 h 2005345"/>
              <a:gd name="connsiteX8" fmla="*/ 0 w 2005345"/>
              <a:gd name="connsiteY8" fmla="*/ 334231 h 20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345" h="2005345">
                <a:moveTo>
                  <a:pt x="0" y="334231"/>
                </a:moveTo>
                <a:cubicBezTo>
                  <a:pt x="0" y="149640"/>
                  <a:pt x="149640" y="0"/>
                  <a:pt x="334231" y="0"/>
                </a:cubicBezTo>
                <a:lnTo>
                  <a:pt x="1671114" y="0"/>
                </a:lnTo>
                <a:cubicBezTo>
                  <a:pt x="1855705" y="0"/>
                  <a:pt x="2005345" y="149640"/>
                  <a:pt x="2005345" y="334231"/>
                </a:cubicBezTo>
                <a:lnTo>
                  <a:pt x="2005345" y="1671114"/>
                </a:lnTo>
                <a:cubicBezTo>
                  <a:pt x="2005345" y="1855705"/>
                  <a:pt x="1855705" y="2005345"/>
                  <a:pt x="1671114" y="2005345"/>
                </a:cubicBezTo>
                <a:lnTo>
                  <a:pt x="334231" y="2005345"/>
                </a:lnTo>
                <a:cubicBezTo>
                  <a:pt x="149640" y="2005345"/>
                  <a:pt x="0" y="1855705"/>
                  <a:pt x="0" y="1671114"/>
                </a:cubicBezTo>
                <a:lnTo>
                  <a:pt x="0" y="33423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271860"/>
              <a:satOff val="-29019"/>
              <a:lumOff val="10719"/>
              <a:alphaOff val="0"/>
            </a:schemeClr>
          </a:fillRef>
          <a:effectRef idx="1">
            <a:schemeClr val="accent2">
              <a:hueOff val="1271860"/>
              <a:satOff val="-29019"/>
              <a:lumOff val="107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093" tIns="174093" rIns="174093" bIns="17409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Complacency is death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BFCE36-F5BF-4A13-850A-F1BE211CEEBF}"/>
              </a:ext>
            </a:extLst>
          </p:cNvPr>
          <p:cNvSpPr/>
          <p:nvPr/>
        </p:nvSpPr>
        <p:spPr>
          <a:xfrm>
            <a:off x="8729797" y="3506129"/>
            <a:ext cx="2005345" cy="2005345"/>
          </a:xfrm>
          <a:custGeom>
            <a:avLst/>
            <a:gdLst>
              <a:gd name="connsiteX0" fmla="*/ 0 w 2005345"/>
              <a:gd name="connsiteY0" fmla="*/ 334231 h 2005345"/>
              <a:gd name="connsiteX1" fmla="*/ 334231 w 2005345"/>
              <a:gd name="connsiteY1" fmla="*/ 0 h 2005345"/>
              <a:gd name="connsiteX2" fmla="*/ 1671114 w 2005345"/>
              <a:gd name="connsiteY2" fmla="*/ 0 h 2005345"/>
              <a:gd name="connsiteX3" fmla="*/ 2005345 w 2005345"/>
              <a:gd name="connsiteY3" fmla="*/ 334231 h 2005345"/>
              <a:gd name="connsiteX4" fmla="*/ 2005345 w 2005345"/>
              <a:gd name="connsiteY4" fmla="*/ 1671114 h 2005345"/>
              <a:gd name="connsiteX5" fmla="*/ 1671114 w 2005345"/>
              <a:gd name="connsiteY5" fmla="*/ 2005345 h 2005345"/>
              <a:gd name="connsiteX6" fmla="*/ 334231 w 2005345"/>
              <a:gd name="connsiteY6" fmla="*/ 2005345 h 2005345"/>
              <a:gd name="connsiteX7" fmla="*/ 0 w 2005345"/>
              <a:gd name="connsiteY7" fmla="*/ 1671114 h 2005345"/>
              <a:gd name="connsiteX8" fmla="*/ 0 w 2005345"/>
              <a:gd name="connsiteY8" fmla="*/ 334231 h 200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345" h="2005345">
                <a:moveTo>
                  <a:pt x="0" y="334231"/>
                </a:moveTo>
                <a:cubicBezTo>
                  <a:pt x="0" y="149640"/>
                  <a:pt x="149640" y="0"/>
                  <a:pt x="334231" y="0"/>
                </a:cubicBezTo>
                <a:lnTo>
                  <a:pt x="1671114" y="0"/>
                </a:lnTo>
                <a:cubicBezTo>
                  <a:pt x="1855705" y="0"/>
                  <a:pt x="2005345" y="149640"/>
                  <a:pt x="2005345" y="334231"/>
                </a:cubicBezTo>
                <a:lnTo>
                  <a:pt x="2005345" y="1671114"/>
                </a:lnTo>
                <a:cubicBezTo>
                  <a:pt x="2005345" y="1855705"/>
                  <a:pt x="1855705" y="2005345"/>
                  <a:pt x="1671114" y="2005345"/>
                </a:cubicBezTo>
                <a:lnTo>
                  <a:pt x="334231" y="2005345"/>
                </a:lnTo>
                <a:cubicBezTo>
                  <a:pt x="149640" y="2005345"/>
                  <a:pt x="0" y="1855705"/>
                  <a:pt x="0" y="1671114"/>
                </a:cubicBezTo>
                <a:lnTo>
                  <a:pt x="0" y="33423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907789"/>
              <a:satOff val="-43528"/>
              <a:lumOff val="16079"/>
              <a:alphaOff val="0"/>
            </a:schemeClr>
          </a:fillRef>
          <a:effectRef idx="1">
            <a:schemeClr val="accent2">
              <a:hueOff val="1907789"/>
              <a:satOff val="-43528"/>
              <a:lumOff val="160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093" tIns="174093" rIns="174093" bIns="17409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Learning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577886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5BC39816-5205-42D1-ACD5-F04FE44E1CF1}"/>
              </a:ext>
            </a:extLst>
          </p:cNvPr>
          <p:cNvSpPr txBox="1"/>
          <p:nvPr/>
        </p:nvSpPr>
        <p:spPr>
          <a:xfrm>
            <a:off x="382279" y="2121408"/>
            <a:ext cx="674384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800" dirty="0"/>
              <a:t>Every organization has </a:t>
            </a:r>
            <a:r>
              <a:rPr lang="en-US" sz="5800" b="1" u="sng" dirty="0"/>
              <a:t>some</a:t>
            </a:r>
            <a:r>
              <a:rPr lang="en-US" sz="5800" dirty="0"/>
              <a:t> appetite for risk.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Just because you or your boss or your advisors or your coworkers don’t know what it is, doesn’t mean it isn’t there.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Maybe they need help defining it.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B122F0A5-8134-43AE-B013-0019DF4C8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40" name="Group 14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60603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796EAE45-4A7F-4104-BDC2-49728B6C4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D7149-D5E7-41F2-BFFE-10186BB6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98"/>
            <a:ext cx="10058400" cy="1486776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Our goals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42483-9FB4-4C1A-B319-1B129FD6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43D295-4374-4195-98CF-40620F291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156E1A-DF2F-43D2-B94E-E62A14ACB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27E3290-A171-4C86-8198-8C43640ECEBE}"/>
              </a:ext>
            </a:extLst>
          </p:cNvPr>
          <p:cNvSpPr/>
          <p:nvPr/>
        </p:nvSpPr>
        <p:spPr>
          <a:xfrm>
            <a:off x="1080408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Identify assets and their values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219B04-C47E-4C42-977B-8CDEF65EDE9F}"/>
              </a:ext>
            </a:extLst>
          </p:cNvPr>
          <p:cNvSpPr/>
          <p:nvPr/>
        </p:nvSpPr>
        <p:spPr>
          <a:xfrm>
            <a:off x="1756930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681C1-5045-4EE7-BAE7-63A6E0851AEC}"/>
              </a:ext>
            </a:extLst>
          </p:cNvPr>
          <p:cNvSpPr/>
          <p:nvPr/>
        </p:nvSpPr>
        <p:spPr>
          <a:xfrm>
            <a:off x="1080408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3046160"/>
              <a:satOff val="1731"/>
              <a:lumOff val="-1429"/>
              <a:alphaOff val="0"/>
            </a:schemeClr>
          </a:lnRef>
          <a:fillRef idx="1">
            <a:schemeClr val="accent5">
              <a:hueOff val="-3046160"/>
              <a:satOff val="1731"/>
              <a:lumOff val="-1429"/>
              <a:alphaOff val="0"/>
            </a:schemeClr>
          </a:fillRef>
          <a:effectRef idx="1">
            <a:schemeClr val="accent5">
              <a:hueOff val="-3046160"/>
              <a:satOff val="1731"/>
              <a:lumOff val="-1429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212964-2766-40B3-B159-AECF772AC188}"/>
              </a:ext>
            </a:extLst>
          </p:cNvPr>
          <p:cNvSpPr/>
          <p:nvPr/>
        </p:nvSpPr>
        <p:spPr>
          <a:xfrm>
            <a:off x="3646525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lnRef>
          <a:fillRef idx="1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fillRef>
          <a:effectRef idx="0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Identify vulnerabilities and their threats</a:t>
            </a:r>
            <a:endParaRPr lang="en-US" sz="18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47274B-B24F-4BEB-8029-B9F602281D8B}"/>
              </a:ext>
            </a:extLst>
          </p:cNvPr>
          <p:cNvSpPr/>
          <p:nvPr/>
        </p:nvSpPr>
        <p:spPr>
          <a:xfrm>
            <a:off x="4323046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6092320"/>
              <a:satOff val="3463"/>
              <a:lumOff val="-2857"/>
              <a:alphaOff val="0"/>
            </a:schemeClr>
          </a:lnRef>
          <a:fillRef idx="1">
            <a:schemeClr val="accent5">
              <a:hueOff val="-6092320"/>
              <a:satOff val="3463"/>
              <a:lumOff val="-2857"/>
              <a:alphaOff val="0"/>
            </a:schemeClr>
          </a:fillRef>
          <a:effectRef idx="1">
            <a:schemeClr val="accent5">
              <a:hueOff val="-6092320"/>
              <a:satOff val="3463"/>
              <a:lumOff val="-2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CFA5B-CB34-4A58-BE99-C1CDA27EC561}"/>
              </a:ext>
            </a:extLst>
          </p:cNvPr>
          <p:cNvSpPr/>
          <p:nvPr/>
        </p:nvSpPr>
        <p:spPr>
          <a:xfrm>
            <a:off x="3646525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9138481"/>
              <a:satOff val="5194"/>
              <a:lumOff val="-4286"/>
              <a:alphaOff val="0"/>
            </a:schemeClr>
          </a:lnRef>
          <a:fillRef idx="1">
            <a:schemeClr val="accent5">
              <a:hueOff val="-9138481"/>
              <a:satOff val="5194"/>
              <a:lumOff val="-4286"/>
              <a:alphaOff val="0"/>
            </a:schemeClr>
          </a:fillRef>
          <a:effectRef idx="1">
            <a:schemeClr val="accent5">
              <a:hueOff val="-9138481"/>
              <a:satOff val="5194"/>
              <a:lumOff val="-4286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AB116BD-324C-42FD-A5FE-27625EDB4BFD}"/>
              </a:ext>
            </a:extLst>
          </p:cNvPr>
          <p:cNvSpPr/>
          <p:nvPr/>
        </p:nvSpPr>
        <p:spPr>
          <a:xfrm>
            <a:off x="6212641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lnRef>
          <a:fillRef idx="1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fillRef>
          <a:effectRef idx="0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Quantify the likelihood and business impact of threats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007CA-3EE2-4D4C-8B84-D560E1F88937}"/>
              </a:ext>
            </a:extLst>
          </p:cNvPr>
          <p:cNvSpPr/>
          <p:nvPr/>
        </p:nvSpPr>
        <p:spPr>
          <a:xfrm>
            <a:off x="6889163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12184641"/>
              <a:satOff val="6925"/>
              <a:lumOff val="-5714"/>
              <a:alphaOff val="0"/>
            </a:schemeClr>
          </a:lnRef>
          <a:fillRef idx="1">
            <a:schemeClr val="accent5">
              <a:hueOff val="-12184641"/>
              <a:satOff val="6925"/>
              <a:lumOff val="-5714"/>
              <a:alphaOff val="0"/>
            </a:schemeClr>
          </a:fillRef>
          <a:effectRef idx="1">
            <a:schemeClr val="accent5">
              <a:hueOff val="-12184641"/>
              <a:satOff val="6925"/>
              <a:lumOff val="-57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2B2C97-B988-4738-9303-021A41F8BCC1}"/>
              </a:ext>
            </a:extLst>
          </p:cNvPr>
          <p:cNvSpPr/>
          <p:nvPr/>
        </p:nvSpPr>
        <p:spPr>
          <a:xfrm>
            <a:off x="6212641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15230801"/>
              <a:satOff val="8656"/>
              <a:lumOff val="-7143"/>
              <a:alphaOff val="0"/>
            </a:schemeClr>
          </a:lnRef>
          <a:fillRef idx="1">
            <a:schemeClr val="accent5">
              <a:hueOff val="-15230801"/>
              <a:satOff val="8656"/>
              <a:lumOff val="-7143"/>
              <a:alphaOff val="0"/>
            </a:schemeClr>
          </a:fillRef>
          <a:effectRef idx="1">
            <a:schemeClr val="accent5">
              <a:hueOff val="-15230801"/>
              <a:satOff val="8656"/>
              <a:lumOff val="-7143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E6D47FE-D191-46E7-9B40-EAF1BA4A6DAD}"/>
              </a:ext>
            </a:extLst>
          </p:cNvPr>
          <p:cNvSpPr/>
          <p:nvPr/>
        </p:nvSpPr>
        <p:spPr>
          <a:xfrm>
            <a:off x="8778758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lnRef>
          <a:fillRef idx="1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fillRef>
          <a:effectRef idx="0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Provide an economic balance between impact of threat and cost of countermeasure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29B303-03B3-4FA2-97E5-1D12AD6CC491}"/>
              </a:ext>
            </a:extLst>
          </p:cNvPr>
          <p:cNvSpPr/>
          <p:nvPr/>
        </p:nvSpPr>
        <p:spPr>
          <a:xfrm>
            <a:off x="9455279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18276962"/>
              <a:satOff val="10388"/>
              <a:lumOff val="-8571"/>
              <a:alphaOff val="0"/>
            </a:schemeClr>
          </a:lnRef>
          <a:fillRef idx="1">
            <a:schemeClr val="accent5">
              <a:hueOff val="-18276962"/>
              <a:satOff val="10388"/>
              <a:lumOff val="-8571"/>
              <a:alphaOff val="0"/>
            </a:schemeClr>
          </a:fillRef>
          <a:effectRef idx="1">
            <a:schemeClr val="accent5">
              <a:hueOff val="-18276962"/>
              <a:satOff val="10388"/>
              <a:lumOff val="-85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82C66-D173-4DA0-983B-5598CB531F2C}"/>
              </a:ext>
            </a:extLst>
          </p:cNvPr>
          <p:cNvSpPr/>
          <p:nvPr/>
        </p:nvSpPr>
        <p:spPr>
          <a:xfrm>
            <a:off x="8778758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21323121"/>
              <a:satOff val="12119"/>
              <a:lumOff val="-10000"/>
              <a:alphaOff val="0"/>
            </a:schemeClr>
          </a:lnRef>
          <a:fillRef idx="1">
            <a:schemeClr val="accent5">
              <a:hueOff val="-21323121"/>
              <a:satOff val="12119"/>
              <a:lumOff val="-10000"/>
              <a:alphaOff val="0"/>
            </a:schemeClr>
          </a:fillRef>
          <a:effectRef idx="1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3165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4C5769-E723-4A1E-B4F6-F6BB27AE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878380D-0E99-4278-9939-702074B8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36990-3BF4-4A7C-BC90-78D3CD3E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6"/>
            <a:ext cx="3682727" cy="5571067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Let’s talk about risk</a:t>
            </a: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75A92D53-A461-451B-87E6-8746F6FC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0EFC-EF10-4583-AF5F-D7AC9E482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5"/>
            <a:ext cx="6469168" cy="55862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Asset</a:t>
            </a:r>
          </a:p>
          <a:p>
            <a:pPr lvl="1"/>
            <a:r>
              <a:rPr lang="en-US" dirty="0"/>
              <a:t>resource, process, product or system that has value and needs protection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Threat</a:t>
            </a:r>
          </a:p>
          <a:p>
            <a:pPr lvl="1"/>
            <a:r>
              <a:rPr lang="en-US" dirty="0"/>
              <a:t>any circumstance that could have an adverse impact on an asset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Vulnerability</a:t>
            </a:r>
          </a:p>
          <a:p>
            <a:pPr lvl="1"/>
            <a:r>
              <a:rPr lang="en-US" dirty="0"/>
              <a:t>the absence or weakness of a safeguard of an asset that makes a threat more likely to occur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Control</a:t>
            </a:r>
          </a:p>
          <a:p>
            <a:pPr lvl="1"/>
            <a:r>
              <a:rPr lang="en-US" dirty="0"/>
              <a:t>something you do to mitigate risks</a:t>
            </a:r>
          </a:p>
        </p:txBody>
      </p:sp>
      <p:sp>
        <p:nvSpPr>
          <p:cNvPr id="20" name="Oval 13">
            <a:extLst>
              <a:ext uri="{FF2B5EF4-FFF2-40B4-BE49-F238E27FC236}">
                <a16:creationId xmlns:a16="http://schemas.microsoft.com/office/drawing/2014/main" id="{F003ABC2-0D2A-42E5-9778-D9E8DBB54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450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3267-2255-4868-8593-6BB4F616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The value of 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95708525-7217-49C5-A189-39F5E1B23623}"/>
              </a:ext>
            </a:extLst>
          </p:cNvPr>
          <p:cNvSpPr/>
          <p:nvPr/>
        </p:nvSpPr>
        <p:spPr>
          <a:xfrm>
            <a:off x="2802000" y="2673004"/>
            <a:ext cx="1512000" cy="1512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591B0CE-7EA5-4B25-B351-0E975413DB52}"/>
              </a:ext>
            </a:extLst>
          </p:cNvPr>
          <p:cNvSpPr/>
          <p:nvPr/>
        </p:nvSpPr>
        <p:spPr>
          <a:xfrm>
            <a:off x="1398000" y="4227155"/>
            <a:ext cx="4320000" cy="648000"/>
          </a:xfrm>
          <a:custGeom>
            <a:avLst/>
            <a:gdLst>
              <a:gd name="connsiteX0" fmla="*/ 0 w 4320000"/>
              <a:gd name="connsiteY0" fmla="*/ 0 h 648000"/>
              <a:gd name="connsiteX1" fmla="*/ 4320000 w 4320000"/>
              <a:gd name="connsiteY1" fmla="*/ 0 h 648000"/>
              <a:gd name="connsiteX2" fmla="*/ 4320000 w 4320000"/>
              <a:gd name="connsiteY2" fmla="*/ 648000 h 648000"/>
              <a:gd name="connsiteX3" fmla="*/ 0 w 4320000"/>
              <a:gd name="connsiteY3" fmla="*/ 648000 h 648000"/>
              <a:gd name="connsiteX4" fmla="*/ 0 w 4320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648000">
                <a:moveTo>
                  <a:pt x="0" y="0"/>
                </a:moveTo>
                <a:lnTo>
                  <a:pt x="4320000" y="0"/>
                </a:lnTo>
                <a:lnTo>
                  <a:pt x="4320000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 dirty="0"/>
              <a:t>What’s the appropriate level of security for an asset?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F54D2-2C75-4DE4-B567-DBD60156B926}"/>
              </a:ext>
            </a:extLst>
          </p:cNvPr>
          <p:cNvSpPr/>
          <p:nvPr/>
        </p:nvSpPr>
        <p:spPr>
          <a:xfrm>
            <a:off x="1398000" y="4939889"/>
            <a:ext cx="4320000" cy="87275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Magnifying glass">
            <a:extLst>
              <a:ext uri="{FF2B5EF4-FFF2-40B4-BE49-F238E27FC236}">
                <a16:creationId xmlns:a16="http://schemas.microsoft.com/office/drawing/2014/main" id="{0269FF67-8F56-4327-8345-0E58651DE29C}"/>
              </a:ext>
            </a:extLst>
          </p:cNvPr>
          <p:cNvSpPr/>
          <p:nvPr/>
        </p:nvSpPr>
        <p:spPr>
          <a:xfrm>
            <a:off x="7878001" y="2575979"/>
            <a:ext cx="1512000" cy="1512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468FF6-FC60-4B80-B0D2-7B177D5918FB}"/>
              </a:ext>
            </a:extLst>
          </p:cNvPr>
          <p:cNvSpPr/>
          <p:nvPr/>
        </p:nvSpPr>
        <p:spPr>
          <a:xfrm>
            <a:off x="6474000" y="4227155"/>
            <a:ext cx="4320000" cy="648000"/>
          </a:xfrm>
          <a:custGeom>
            <a:avLst/>
            <a:gdLst>
              <a:gd name="connsiteX0" fmla="*/ 0 w 4320000"/>
              <a:gd name="connsiteY0" fmla="*/ 0 h 648000"/>
              <a:gd name="connsiteX1" fmla="*/ 4320000 w 4320000"/>
              <a:gd name="connsiteY1" fmla="*/ 0 h 648000"/>
              <a:gd name="connsiteX2" fmla="*/ 4320000 w 4320000"/>
              <a:gd name="connsiteY2" fmla="*/ 648000 h 648000"/>
              <a:gd name="connsiteX3" fmla="*/ 0 w 4320000"/>
              <a:gd name="connsiteY3" fmla="*/ 648000 h 648000"/>
              <a:gd name="connsiteX4" fmla="*/ 0 w 4320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648000">
                <a:moveTo>
                  <a:pt x="0" y="0"/>
                </a:moveTo>
                <a:lnTo>
                  <a:pt x="4320000" y="0"/>
                </a:lnTo>
                <a:lnTo>
                  <a:pt x="4320000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 dirty="0"/>
              <a:t>Inaccurately valuing assets causes: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D16C00-EE3B-4B68-AE33-1971CDD58FD7}"/>
              </a:ext>
            </a:extLst>
          </p:cNvPr>
          <p:cNvSpPr/>
          <p:nvPr/>
        </p:nvSpPr>
        <p:spPr>
          <a:xfrm>
            <a:off x="6474000" y="4939889"/>
            <a:ext cx="4320000" cy="872756"/>
          </a:xfrm>
          <a:custGeom>
            <a:avLst/>
            <a:gdLst>
              <a:gd name="connsiteX0" fmla="*/ 0 w 4320000"/>
              <a:gd name="connsiteY0" fmla="*/ 0 h 872756"/>
              <a:gd name="connsiteX1" fmla="*/ 4320000 w 4320000"/>
              <a:gd name="connsiteY1" fmla="*/ 0 h 872756"/>
              <a:gd name="connsiteX2" fmla="*/ 4320000 w 4320000"/>
              <a:gd name="connsiteY2" fmla="*/ 872756 h 872756"/>
              <a:gd name="connsiteX3" fmla="*/ 0 w 4320000"/>
              <a:gd name="connsiteY3" fmla="*/ 872756 h 872756"/>
              <a:gd name="connsiteX4" fmla="*/ 0 w 4320000"/>
              <a:gd name="connsiteY4" fmla="*/ 0 h 87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72756">
                <a:moveTo>
                  <a:pt x="0" y="0"/>
                </a:moveTo>
                <a:lnTo>
                  <a:pt x="4320000" y="0"/>
                </a:lnTo>
                <a:lnTo>
                  <a:pt x="4320000" y="872756"/>
                </a:lnTo>
                <a:lnTo>
                  <a:pt x="0" y="8727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Poorly chosen controls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Cost ineffective controls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Protecting the wrong assets</a:t>
            </a:r>
          </a:p>
        </p:txBody>
      </p:sp>
    </p:spTree>
    <p:extLst>
      <p:ext uri="{BB962C8B-B14F-4D97-AF65-F5344CB8AC3E}">
        <p14:creationId xmlns:p14="http://schemas.microsoft.com/office/powerpoint/2010/main" val="2455980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F0DA-6576-41FC-8055-98694D49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Determining value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FAADD36-462B-48B6-BBB3-C27CCFA45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83889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6041580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DE7D-E37C-4F44-A030-1A73FD4B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 dirty="0"/>
              <a:t>The cost of risk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00431E-ADF5-460B-B55A-E0F4C3285859}"/>
              </a:ext>
            </a:extLst>
          </p:cNvPr>
          <p:cNvSpPr/>
          <p:nvPr/>
        </p:nvSpPr>
        <p:spPr>
          <a:xfrm>
            <a:off x="645464" y="995083"/>
            <a:ext cx="2294962" cy="3361914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All about ALE (Annualized Loss Expectancy)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D725C6-8F63-4C43-9370-717E2483862F}"/>
              </a:ext>
            </a:extLst>
          </p:cNvPr>
          <p:cNvSpPr/>
          <p:nvPr/>
        </p:nvSpPr>
        <p:spPr>
          <a:xfrm>
            <a:off x="3514168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107707"/>
              <a:satOff val="4040"/>
              <a:lumOff val="-3333"/>
              <a:alphaOff val="0"/>
            </a:schemeClr>
          </a:fillRef>
          <a:effectRef idx="1">
            <a:schemeClr val="accent5">
              <a:hueOff val="-7107707"/>
              <a:satOff val="4040"/>
              <a:lumOff val="-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SLE x ARO = ALE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356265-848E-4B7C-A115-07BF5118192C}"/>
              </a:ext>
            </a:extLst>
          </p:cNvPr>
          <p:cNvSpPr/>
          <p:nvPr/>
        </p:nvSpPr>
        <p:spPr>
          <a:xfrm>
            <a:off x="3743664" y="2142564"/>
            <a:ext cx="229496" cy="522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2161"/>
                </a:lnTo>
                <a:lnTo>
                  <a:pt x="229496" y="522161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372FC6-19E5-4E23-AE06-DCF20774A6C7}"/>
              </a:ext>
            </a:extLst>
          </p:cNvPr>
          <p:cNvSpPr/>
          <p:nvPr/>
        </p:nvSpPr>
        <p:spPr>
          <a:xfrm>
            <a:off x="3973160" y="2379221"/>
            <a:ext cx="861932" cy="571009"/>
          </a:xfrm>
          <a:custGeom>
            <a:avLst/>
            <a:gdLst>
              <a:gd name="connsiteX0" fmla="*/ 0 w 861932"/>
              <a:gd name="connsiteY0" fmla="*/ 57101 h 571009"/>
              <a:gd name="connsiteX1" fmla="*/ 57101 w 861932"/>
              <a:gd name="connsiteY1" fmla="*/ 0 h 571009"/>
              <a:gd name="connsiteX2" fmla="*/ 804831 w 861932"/>
              <a:gd name="connsiteY2" fmla="*/ 0 h 571009"/>
              <a:gd name="connsiteX3" fmla="*/ 861932 w 861932"/>
              <a:gd name="connsiteY3" fmla="*/ 57101 h 571009"/>
              <a:gd name="connsiteX4" fmla="*/ 861932 w 861932"/>
              <a:gd name="connsiteY4" fmla="*/ 513908 h 571009"/>
              <a:gd name="connsiteX5" fmla="*/ 804831 w 861932"/>
              <a:gd name="connsiteY5" fmla="*/ 571009 h 571009"/>
              <a:gd name="connsiteX6" fmla="*/ 57101 w 861932"/>
              <a:gd name="connsiteY6" fmla="*/ 571009 h 571009"/>
              <a:gd name="connsiteX7" fmla="*/ 0 w 861932"/>
              <a:gd name="connsiteY7" fmla="*/ 513908 h 571009"/>
              <a:gd name="connsiteX8" fmla="*/ 0 w 861932"/>
              <a:gd name="connsiteY8" fmla="*/ 57101 h 57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932" h="571009">
                <a:moveTo>
                  <a:pt x="0" y="57101"/>
                </a:moveTo>
                <a:cubicBezTo>
                  <a:pt x="0" y="25565"/>
                  <a:pt x="25565" y="0"/>
                  <a:pt x="57101" y="0"/>
                </a:cubicBezTo>
                <a:lnTo>
                  <a:pt x="804831" y="0"/>
                </a:lnTo>
                <a:cubicBezTo>
                  <a:pt x="836367" y="0"/>
                  <a:pt x="861932" y="25565"/>
                  <a:pt x="861932" y="57101"/>
                </a:cubicBezTo>
                <a:lnTo>
                  <a:pt x="861932" y="513908"/>
                </a:lnTo>
                <a:cubicBezTo>
                  <a:pt x="861932" y="545444"/>
                  <a:pt x="836367" y="571009"/>
                  <a:pt x="804831" y="571009"/>
                </a:cubicBezTo>
                <a:lnTo>
                  <a:pt x="57101" y="571009"/>
                </a:lnTo>
                <a:cubicBezTo>
                  <a:pt x="25565" y="571009"/>
                  <a:pt x="0" y="545444"/>
                  <a:pt x="0" y="513908"/>
                </a:cubicBezTo>
                <a:lnTo>
                  <a:pt x="0" y="57101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1014" tIns="39584" rIns="51014" bIns="3958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Wat?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5111BD-0C45-43A1-97CF-EA2D2FAE9961}"/>
              </a:ext>
            </a:extLst>
          </p:cNvPr>
          <p:cNvSpPr/>
          <p:nvPr/>
        </p:nvSpPr>
        <p:spPr>
          <a:xfrm>
            <a:off x="6382871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4215414"/>
              <a:satOff val="8079"/>
              <a:lumOff val="-6667"/>
              <a:alphaOff val="0"/>
            </a:schemeClr>
          </a:fillRef>
          <a:effectRef idx="1">
            <a:schemeClr val="accent5">
              <a:hueOff val="-14215414"/>
              <a:satOff val="8079"/>
              <a:lumOff val="-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SLE – Single Loss Expectancy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5F73E-8319-4F02-ACB4-CAC50024CBE4}"/>
              </a:ext>
            </a:extLst>
          </p:cNvPr>
          <p:cNvSpPr/>
          <p:nvPr/>
        </p:nvSpPr>
        <p:spPr>
          <a:xfrm>
            <a:off x="6612367" y="2142564"/>
            <a:ext cx="229496" cy="860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60610"/>
                </a:lnTo>
                <a:lnTo>
                  <a:pt x="229496" y="86061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D3942E-BD2A-44EE-8879-7F0EA47EE4FE}"/>
              </a:ext>
            </a:extLst>
          </p:cNvPr>
          <p:cNvSpPr/>
          <p:nvPr/>
        </p:nvSpPr>
        <p:spPr>
          <a:xfrm>
            <a:off x="6841863" y="2429433"/>
            <a:ext cx="3755385" cy="1147481"/>
          </a:xfrm>
          <a:custGeom>
            <a:avLst/>
            <a:gdLst>
              <a:gd name="connsiteX0" fmla="*/ 0 w 3755385"/>
              <a:gd name="connsiteY0" fmla="*/ 114748 h 1147481"/>
              <a:gd name="connsiteX1" fmla="*/ 114748 w 3755385"/>
              <a:gd name="connsiteY1" fmla="*/ 0 h 1147481"/>
              <a:gd name="connsiteX2" fmla="*/ 3640637 w 3755385"/>
              <a:gd name="connsiteY2" fmla="*/ 0 h 1147481"/>
              <a:gd name="connsiteX3" fmla="*/ 3755385 w 3755385"/>
              <a:gd name="connsiteY3" fmla="*/ 114748 h 1147481"/>
              <a:gd name="connsiteX4" fmla="*/ 3755385 w 3755385"/>
              <a:gd name="connsiteY4" fmla="*/ 1032733 h 1147481"/>
              <a:gd name="connsiteX5" fmla="*/ 3640637 w 3755385"/>
              <a:gd name="connsiteY5" fmla="*/ 1147481 h 1147481"/>
              <a:gd name="connsiteX6" fmla="*/ 114748 w 3755385"/>
              <a:gd name="connsiteY6" fmla="*/ 1147481 h 1147481"/>
              <a:gd name="connsiteX7" fmla="*/ 0 w 3755385"/>
              <a:gd name="connsiteY7" fmla="*/ 1032733 h 1147481"/>
              <a:gd name="connsiteX8" fmla="*/ 0 w 3755385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5385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3640637" y="0"/>
                </a:lnTo>
                <a:cubicBezTo>
                  <a:pt x="3704011" y="0"/>
                  <a:pt x="3755385" y="51374"/>
                  <a:pt x="3755385" y="114748"/>
                </a:cubicBezTo>
                <a:lnTo>
                  <a:pt x="3755385" y="1032733"/>
                </a:lnTo>
                <a:cubicBezTo>
                  <a:pt x="3755385" y="1096107"/>
                  <a:pt x="3704011" y="1147481"/>
                  <a:pt x="3640637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2">
            <a:schemeClr val="accent5">
              <a:hueOff val="-21323121"/>
              <a:satOff val="12119"/>
              <a:lumOff val="-1000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709" tIns="59009" rIns="71709" bIns="5900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Asset Value x Exposure Factor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EBB09C-EE89-40E0-A233-418154073FD0}"/>
              </a:ext>
            </a:extLst>
          </p:cNvPr>
          <p:cNvSpPr/>
          <p:nvPr/>
        </p:nvSpPr>
        <p:spPr>
          <a:xfrm>
            <a:off x="9251574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1323121"/>
              <a:satOff val="12119"/>
              <a:lumOff val="-10000"/>
              <a:alphaOff val="0"/>
            </a:schemeClr>
          </a:fillRef>
          <a:effectRef idx="1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ARO – Annualized Rate of Occurrence</a:t>
            </a:r>
          </a:p>
        </p:txBody>
      </p:sp>
    </p:spTree>
    <p:extLst>
      <p:ext uri="{BB962C8B-B14F-4D97-AF65-F5344CB8AC3E}">
        <p14:creationId xmlns:p14="http://schemas.microsoft.com/office/powerpoint/2010/main" val="26103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22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4744071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DDB6-8B3C-4FBA-9BC4-BA0F2D75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Threat analysis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FE7407-7994-48A3-86FA-FAE332F59A2F}"/>
              </a:ext>
            </a:extLst>
          </p:cNvPr>
          <p:cNvSpPr/>
          <p:nvPr/>
        </p:nvSpPr>
        <p:spPr>
          <a:xfrm>
            <a:off x="1078516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Define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7F9ECA-8566-427B-8396-28301605ACC4}"/>
              </a:ext>
            </a:extLst>
          </p:cNvPr>
          <p:cNvSpPr/>
          <p:nvPr/>
        </p:nvSpPr>
        <p:spPr>
          <a:xfrm>
            <a:off x="1078517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Define the actual threat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0C6166-1583-4ACB-B70C-AA787A6E9BAE}"/>
              </a:ext>
            </a:extLst>
          </p:cNvPr>
          <p:cNvSpPr/>
          <p:nvPr/>
        </p:nvSpPr>
        <p:spPr>
          <a:xfrm>
            <a:off x="4408874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Identify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4A3BC9D-654F-48C6-AD71-EC481C778F76}"/>
              </a:ext>
            </a:extLst>
          </p:cNvPr>
          <p:cNvSpPr/>
          <p:nvPr/>
        </p:nvSpPr>
        <p:spPr>
          <a:xfrm>
            <a:off x="4408874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Identify possible consequences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C6BA6F-D0AB-44AE-AD8A-AA576FA520BA}"/>
              </a:ext>
            </a:extLst>
          </p:cNvPr>
          <p:cNvSpPr/>
          <p:nvPr/>
        </p:nvSpPr>
        <p:spPr>
          <a:xfrm>
            <a:off x="7744600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Determine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D98B8-026F-4EE6-8BD8-1746B28DB15D}"/>
              </a:ext>
            </a:extLst>
          </p:cNvPr>
          <p:cNvSpPr/>
          <p:nvPr/>
        </p:nvSpPr>
        <p:spPr>
          <a:xfrm>
            <a:off x="7739232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Determine the likelihood and probable frequency of threat occurring</a:t>
            </a:r>
          </a:p>
        </p:txBody>
      </p:sp>
    </p:spTree>
    <p:extLst>
      <p:ext uri="{BB962C8B-B14F-4D97-AF65-F5344CB8AC3E}">
        <p14:creationId xmlns:p14="http://schemas.microsoft.com/office/powerpoint/2010/main" val="32477036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7A4-97F8-4DB3-9D3F-D51F9C25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Controls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41B292B-FC80-4540-9FDD-58C79FAF15A1}"/>
              </a:ext>
            </a:extLst>
          </p:cNvPr>
          <p:cNvSpPr/>
          <p:nvPr/>
        </p:nvSpPr>
        <p:spPr>
          <a:xfrm>
            <a:off x="4690998" y="811386"/>
            <a:ext cx="6437377" cy="1347248"/>
          </a:xfrm>
          <a:custGeom>
            <a:avLst/>
            <a:gdLst>
              <a:gd name="connsiteX0" fmla="*/ 224546 w 1347247"/>
              <a:gd name="connsiteY0" fmla="*/ 0 h 6437376"/>
              <a:gd name="connsiteX1" fmla="*/ 1122701 w 1347247"/>
              <a:gd name="connsiteY1" fmla="*/ 0 h 6437376"/>
              <a:gd name="connsiteX2" fmla="*/ 1347247 w 1347247"/>
              <a:gd name="connsiteY2" fmla="*/ 224546 h 6437376"/>
              <a:gd name="connsiteX3" fmla="*/ 1347247 w 1347247"/>
              <a:gd name="connsiteY3" fmla="*/ 6437376 h 6437376"/>
              <a:gd name="connsiteX4" fmla="*/ 1347247 w 1347247"/>
              <a:gd name="connsiteY4" fmla="*/ 6437376 h 6437376"/>
              <a:gd name="connsiteX5" fmla="*/ 0 w 1347247"/>
              <a:gd name="connsiteY5" fmla="*/ 6437376 h 6437376"/>
              <a:gd name="connsiteX6" fmla="*/ 0 w 1347247"/>
              <a:gd name="connsiteY6" fmla="*/ 6437376 h 6437376"/>
              <a:gd name="connsiteX7" fmla="*/ 0 w 1347247"/>
              <a:gd name="connsiteY7" fmla="*/ 224546 h 6437376"/>
              <a:gd name="connsiteX8" fmla="*/ 224546 w 1347247"/>
              <a:gd name="connsiteY8" fmla="*/ 0 h 64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247" h="6437376">
                <a:moveTo>
                  <a:pt x="1347247" y="1072921"/>
                </a:moveTo>
                <a:lnTo>
                  <a:pt x="1347247" y="5364455"/>
                </a:lnTo>
                <a:cubicBezTo>
                  <a:pt x="1347247" y="5957010"/>
                  <a:pt x="1326207" y="6437374"/>
                  <a:pt x="1300253" y="6437374"/>
                </a:cubicBezTo>
                <a:lnTo>
                  <a:pt x="0" y="6437374"/>
                </a:lnTo>
                <a:lnTo>
                  <a:pt x="0" y="6437374"/>
                </a:lnTo>
                <a:lnTo>
                  <a:pt x="0" y="2"/>
                </a:lnTo>
                <a:lnTo>
                  <a:pt x="0" y="2"/>
                </a:lnTo>
                <a:lnTo>
                  <a:pt x="1300253" y="2"/>
                </a:lnTo>
                <a:cubicBezTo>
                  <a:pt x="1326207" y="2"/>
                  <a:pt x="1347247" y="480366"/>
                  <a:pt x="1347247" y="1072921"/>
                </a:cubicBezTo>
                <a:close/>
              </a:path>
            </a:pathLst>
          </a:custGeom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103867" rIns="141967" bIns="10386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/>
              <a:t>Invest in a project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/>
              <a:t>Buy a new tool or service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C66EE6-F0AF-43BA-9D21-9C769B4AEB9B}"/>
              </a:ext>
            </a:extLst>
          </p:cNvPr>
          <p:cNvSpPr/>
          <p:nvPr/>
        </p:nvSpPr>
        <p:spPr>
          <a:xfrm>
            <a:off x="1069975" y="642979"/>
            <a:ext cx="3621024" cy="1684059"/>
          </a:xfrm>
          <a:custGeom>
            <a:avLst/>
            <a:gdLst>
              <a:gd name="connsiteX0" fmla="*/ 0 w 3621024"/>
              <a:gd name="connsiteY0" fmla="*/ 280682 h 1684059"/>
              <a:gd name="connsiteX1" fmla="*/ 280682 w 3621024"/>
              <a:gd name="connsiteY1" fmla="*/ 0 h 1684059"/>
              <a:gd name="connsiteX2" fmla="*/ 3340342 w 3621024"/>
              <a:gd name="connsiteY2" fmla="*/ 0 h 1684059"/>
              <a:gd name="connsiteX3" fmla="*/ 3621024 w 3621024"/>
              <a:gd name="connsiteY3" fmla="*/ 280682 h 1684059"/>
              <a:gd name="connsiteX4" fmla="*/ 3621024 w 3621024"/>
              <a:gd name="connsiteY4" fmla="*/ 1403377 h 1684059"/>
              <a:gd name="connsiteX5" fmla="*/ 3340342 w 3621024"/>
              <a:gd name="connsiteY5" fmla="*/ 1684059 h 1684059"/>
              <a:gd name="connsiteX6" fmla="*/ 280682 w 3621024"/>
              <a:gd name="connsiteY6" fmla="*/ 1684059 h 1684059"/>
              <a:gd name="connsiteX7" fmla="*/ 0 w 3621024"/>
              <a:gd name="connsiteY7" fmla="*/ 1403377 h 1684059"/>
              <a:gd name="connsiteX8" fmla="*/ 0 w 3621024"/>
              <a:gd name="connsiteY8" fmla="*/ 280682 h 168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1024" h="1684059">
                <a:moveTo>
                  <a:pt x="0" y="280682"/>
                </a:moveTo>
                <a:cubicBezTo>
                  <a:pt x="0" y="125666"/>
                  <a:pt x="125666" y="0"/>
                  <a:pt x="280682" y="0"/>
                </a:cubicBezTo>
                <a:lnTo>
                  <a:pt x="3340342" y="0"/>
                </a:lnTo>
                <a:cubicBezTo>
                  <a:pt x="3495358" y="0"/>
                  <a:pt x="3621024" y="125666"/>
                  <a:pt x="3621024" y="280682"/>
                </a:cubicBezTo>
                <a:lnTo>
                  <a:pt x="3621024" y="1403377"/>
                </a:lnTo>
                <a:cubicBezTo>
                  <a:pt x="3621024" y="1558393"/>
                  <a:pt x="3495358" y="1684059"/>
                  <a:pt x="3340342" y="1684059"/>
                </a:cubicBezTo>
                <a:lnTo>
                  <a:pt x="280682" y="1684059"/>
                </a:lnTo>
                <a:cubicBezTo>
                  <a:pt x="125666" y="1684059"/>
                  <a:pt x="0" y="1558393"/>
                  <a:pt x="0" y="1403377"/>
                </a:cubicBezTo>
                <a:lnTo>
                  <a:pt x="0" y="28068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6509" tIns="139359" rIns="196509" bIns="1393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Controls are whatever you do to mitigate the risk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4519A-331E-403F-8EFC-DF36A7766EFF}"/>
              </a:ext>
            </a:extLst>
          </p:cNvPr>
          <p:cNvSpPr/>
          <p:nvPr/>
        </p:nvSpPr>
        <p:spPr>
          <a:xfrm>
            <a:off x="4690998" y="2579648"/>
            <a:ext cx="6437377" cy="1347248"/>
          </a:xfrm>
          <a:custGeom>
            <a:avLst/>
            <a:gdLst>
              <a:gd name="connsiteX0" fmla="*/ 224546 w 1347247"/>
              <a:gd name="connsiteY0" fmla="*/ 0 h 6437376"/>
              <a:gd name="connsiteX1" fmla="*/ 1122701 w 1347247"/>
              <a:gd name="connsiteY1" fmla="*/ 0 h 6437376"/>
              <a:gd name="connsiteX2" fmla="*/ 1347247 w 1347247"/>
              <a:gd name="connsiteY2" fmla="*/ 224546 h 6437376"/>
              <a:gd name="connsiteX3" fmla="*/ 1347247 w 1347247"/>
              <a:gd name="connsiteY3" fmla="*/ 6437376 h 6437376"/>
              <a:gd name="connsiteX4" fmla="*/ 1347247 w 1347247"/>
              <a:gd name="connsiteY4" fmla="*/ 6437376 h 6437376"/>
              <a:gd name="connsiteX5" fmla="*/ 0 w 1347247"/>
              <a:gd name="connsiteY5" fmla="*/ 6437376 h 6437376"/>
              <a:gd name="connsiteX6" fmla="*/ 0 w 1347247"/>
              <a:gd name="connsiteY6" fmla="*/ 6437376 h 6437376"/>
              <a:gd name="connsiteX7" fmla="*/ 0 w 1347247"/>
              <a:gd name="connsiteY7" fmla="*/ 224546 h 6437376"/>
              <a:gd name="connsiteX8" fmla="*/ 224546 w 1347247"/>
              <a:gd name="connsiteY8" fmla="*/ 0 h 64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247" h="6437376">
                <a:moveTo>
                  <a:pt x="1347247" y="1072921"/>
                </a:moveTo>
                <a:lnTo>
                  <a:pt x="1347247" y="5364455"/>
                </a:lnTo>
                <a:cubicBezTo>
                  <a:pt x="1347247" y="5957010"/>
                  <a:pt x="1326207" y="6437374"/>
                  <a:pt x="1300253" y="6437374"/>
                </a:cubicBezTo>
                <a:lnTo>
                  <a:pt x="0" y="6437374"/>
                </a:lnTo>
                <a:lnTo>
                  <a:pt x="0" y="6437374"/>
                </a:lnTo>
                <a:lnTo>
                  <a:pt x="0" y="2"/>
                </a:lnTo>
                <a:lnTo>
                  <a:pt x="0" y="2"/>
                </a:lnTo>
                <a:lnTo>
                  <a:pt x="1300253" y="2"/>
                </a:lnTo>
                <a:cubicBezTo>
                  <a:pt x="1326207" y="2"/>
                  <a:pt x="1347247" y="480366"/>
                  <a:pt x="1347247" y="1072921"/>
                </a:cubicBezTo>
                <a:close/>
              </a:path>
            </a:pathLst>
          </a:custGeom>
        </p:spPr>
        <p:style>
          <a:ln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103867" rIns="141967" bIns="10386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ALE before control – ALE after control – Annual cost of control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Does the implementation of a control impact the asset value? Include that.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133309-6C4A-40C0-A726-6B1C67E3BF34}"/>
              </a:ext>
            </a:extLst>
          </p:cNvPr>
          <p:cNvSpPr/>
          <p:nvPr/>
        </p:nvSpPr>
        <p:spPr>
          <a:xfrm>
            <a:off x="1069975" y="2411241"/>
            <a:ext cx="3621024" cy="1684059"/>
          </a:xfrm>
          <a:custGeom>
            <a:avLst/>
            <a:gdLst>
              <a:gd name="connsiteX0" fmla="*/ 0 w 3621024"/>
              <a:gd name="connsiteY0" fmla="*/ 280682 h 1684059"/>
              <a:gd name="connsiteX1" fmla="*/ 280682 w 3621024"/>
              <a:gd name="connsiteY1" fmla="*/ 0 h 1684059"/>
              <a:gd name="connsiteX2" fmla="*/ 3340342 w 3621024"/>
              <a:gd name="connsiteY2" fmla="*/ 0 h 1684059"/>
              <a:gd name="connsiteX3" fmla="*/ 3621024 w 3621024"/>
              <a:gd name="connsiteY3" fmla="*/ 280682 h 1684059"/>
              <a:gd name="connsiteX4" fmla="*/ 3621024 w 3621024"/>
              <a:gd name="connsiteY4" fmla="*/ 1403377 h 1684059"/>
              <a:gd name="connsiteX5" fmla="*/ 3340342 w 3621024"/>
              <a:gd name="connsiteY5" fmla="*/ 1684059 h 1684059"/>
              <a:gd name="connsiteX6" fmla="*/ 280682 w 3621024"/>
              <a:gd name="connsiteY6" fmla="*/ 1684059 h 1684059"/>
              <a:gd name="connsiteX7" fmla="*/ 0 w 3621024"/>
              <a:gd name="connsiteY7" fmla="*/ 1403377 h 1684059"/>
              <a:gd name="connsiteX8" fmla="*/ 0 w 3621024"/>
              <a:gd name="connsiteY8" fmla="*/ 280682 h 168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1024" h="1684059">
                <a:moveTo>
                  <a:pt x="0" y="280682"/>
                </a:moveTo>
                <a:cubicBezTo>
                  <a:pt x="0" y="125666"/>
                  <a:pt x="125666" y="0"/>
                  <a:pt x="280682" y="0"/>
                </a:cubicBezTo>
                <a:lnTo>
                  <a:pt x="3340342" y="0"/>
                </a:lnTo>
                <a:cubicBezTo>
                  <a:pt x="3495358" y="0"/>
                  <a:pt x="3621024" y="125666"/>
                  <a:pt x="3621024" y="280682"/>
                </a:cubicBezTo>
                <a:lnTo>
                  <a:pt x="3621024" y="1403377"/>
                </a:lnTo>
                <a:cubicBezTo>
                  <a:pt x="3621024" y="1558393"/>
                  <a:pt x="3495358" y="1684059"/>
                  <a:pt x="3340342" y="1684059"/>
                </a:cubicBezTo>
                <a:lnTo>
                  <a:pt x="280682" y="1684059"/>
                </a:lnTo>
                <a:cubicBezTo>
                  <a:pt x="125666" y="1684059"/>
                  <a:pt x="0" y="1558393"/>
                  <a:pt x="0" y="1403377"/>
                </a:cubicBezTo>
                <a:lnTo>
                  <a:pt x="0" y="280682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96509" tIns="139359" rIns="196509" bIns="1393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Value of a control</a:t>
            </a:r>
          </a:p>
        </p:txBody>
      </p:sp>
    </p:spTree>
    <p:extLst>
      <p:ext uri="{BB962C8B-B14F-4D97-AF65-F5344CB8AC3E}">
        <p14:creationId xmlns:p14="http://schemas.microsoft.com/office/powerpoint/2010/main" val="2852057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F6600-45A2-4747-9B5F-533C2B63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value of not chilling with wolves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FF4DF2-71D1-4D8F-8C57-31F7D6B89346}"/>
              </a:ext>
            </a:extLst>
          </p:cNvPr>
          <p:cNvSpPr/>
          <p:nvPr/>
        </p:nvSpPr>
        <p:spPr>
          <a:xfrm>
            <a:off x="622300" y="66485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ALE = $25,000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BF1165-A97B-49C9-8A5A-DD5F26B3B2C0}"/>
              </a:ext>
            </a:extLst>
          </p:cNvPr>
          <p:cNvSpPr/>
          <p:nvPr/>
        </p:nvSpPr>
        <p:spPr>
          <a:xfrm>
            <a:off x="622300" y="1179659"/>
            <a:ext cx="6572250" cy="1457280"/>
          </a:xfrm>
          <a:custGeom>
            <a:avLst/>
            <a:gdLst>
              <a:gd name="connsiteX0" fmla="*/ 0 w 6572250"/>
              <a:gd name="connsiteY0" fmla="*/ 0 h 1457280"/>
              <a:gd name="connsiteX1" fmla="*/ 6572250 w 6572250"/>
              <a:gd name="connsiteY1" fmla="*/ 0 h 1457280"/>
              <a:gd name="connsiteX2" fmla="*/ 6572250 w 6572250"/>
              <a:gd name="connsiteY2" fmla="*/ 1457280 h 1457280"/>
              <a:gd name="connsiteX3" fmla="*/ 0 w 6572250"/>
              <a:gd name="connsiteY3" fmla="*/ 1457280 h 1457280"/>
              <a:gd name="connsiteX4" fmla="*/ 0 w 6572250"/>
              <a:gd name="connsiteY4" fmla="*/ 0 h 145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1457280">
                <a:moveTo>
                  <a:pt x="0" y="0"/>
                </a:moveTo>
                <a:lnTo>
                  <a:pt x="6572250" y="0"/>
                </a:lnTo>
                <a:lnTo>
                  <a:pt x="6572250" y="1457280"/>
                </a:lnTo>
                <a:lnTo>
                  <a:pt x="0" y="14572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/>
              <a:t>Asset value = $1,000,000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/>
              <a:t>Exposure factor = 25%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/>
              <a:t>SLE = $250,000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ARO = 0.1 (1/10 chance of happening 🤷‍♂️)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4DEC44-3463-4551-AE02-8C5DB526E25B}"/>
              </a:ext>
            </a:extLst>
          </p:cNvPr>
          <p:cNvSpPr/>
          <p:nvPr/>
        </p:nvSpPr>
        <p:spPr>
          <a:xfrm>
            <a:off x="622300" y="263693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ALE of not going = $0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A53D2B-A76A-494A-88A7-22162704372C}"/>
              </a:ext>
            </a:extLst>
          </p:cNvPr>
          <p:cNvSpPr/>
          <p:nvPr/>
        </p:nvSpPr>
        <p:spPr>
          <a:xfrm>
            <a:off x="622300" y="3151739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ARO becomes 0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F7590C7-ADD6-42DC-A39A-06A5A7AF9AF6}"/>
              </a:ext>
            </a:extLst>
          </p:cNvPr>
          <p:cNvSpPr/>
          <p:nvPr/>
        </p:nvSpPr>
        <p:spPr>
          <a:xfrm>
            <a:off x="622300" y="372098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Value of not going = </a:t>
            </a:r>
            <a:r>
              <a:rPr lang="en-US" sz="2200" b="1" kern="1200"/>
              <a:t>$25,000 - $0 - $0 </a:t>
            </a:r>
            <a:r>
              <a:rPr lang="en-US" sz="2200" kern="1200"/>
              <a:t>= $25,000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7AC33E-7642-4A6A-971D-E2044B7CD3CA}"/>
              </a:ext>
            </a:extLst>
          </p:cNvPr>
          <p:cNvSpPr/>
          <p:nvPr/>
        </p:nvSpPr>
        <p:spPr>
          <a:xfrm>
            <a:off x="622300" y="4235790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ALE to go – ALE to not go – Cost of not going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471C215-6660-453A-820A-60FD19170784}"/>
              </a:ext>
            </a:extLst>
          </p:cNvPr>
          <p:cNvSpPr/>
          <p:nvPr/>
        </p:nvSpPr>
        <p:spPr>
          <a:xfrm>
            <a:off x="622300" y="4805040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But I miss out on the experience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D482282-64A2-454D-9685-4914CD4867D3}"/>
              </a:ext>
            </a:extLst>
          </p:cNvPr>
          <p:cNvSpPr/>
          <p:nvPr/>
        </p:nvSpPr>
        <p:spPr>
          <a:xfrm>
            <a:off x="622300" y="5319840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Worth $100,000 (arbitrary, coolest experience ever)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C1CDDEC-4547-47AA-9C5B-50776DC3BCFA}"/>
              </a:ext>
            </a:extLst>
          </p:cNvPr>
          <p:cNvSpPr/>
          <p:nvPr/>
        </p:nvSpPr>
        <p:spPr>
          <a:xfrm>
            <a:off x="622300" y="5889090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Real value of not going = </a:t>
            </a:r>
            <a:r>
              <a:rPr lang="en-US" sz="2200" b="1" u="sng" kern="1200" dirty="0"/>
              <a:t>-$75,000</a:t>
            </a:r>
          </a:p>
        </p:txBody>
      </p:sp>
    </p:spTree>
    <p:extLst>
      <p:ext uri="{BB962C8B-B14F-4D97-AF65-F5344CB8AC3E}">
        <p14:creationId xmlns:p14="http://schemas.microsoft.com/office/powerpoint/2010/main" val="3017879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6600-45A2-4747-9B5F-533C2B63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value of automated patching and updates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FF4DF2-71D1-4D8F-8C57-31F7D6B89346}"/>
              </a:ext>
            </a:extLst>
          </p:cNvPr>
          <p:cNvSpPr/>
          <p:nvPr/>
        </p:nvSpPr>
        <p:spPr>
          <a:xfrm>
            <a:off x="622300" y="66485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ALE of data breach = $1,600,000,000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BF1165-A97B-49C9-8A5A-DD5F26B3B2C0}"/>
              </a:ext>
            </a:extLst>
          </p:cNvPr>
          <p:cNvSpPr/>
          <p:nvPr/>
        </p:nvSpPr>
        <p:spPr>
          <a:xfrm>
            <a:off x="622300" y="1179659"/>
            <a:ext cx="6572250" cy="1457280"/>
          </a:xfrm>
          <a:custGeom>
            <a:avLst/>
            <a:gdLst>
              <a:gd name="connsiteX0" fmla="*/ 0 w 6572250"/>
              <a:gd name="connsiteY0" fmla="*/ 0 h 1457280"/>
              <a:gd name="connsiteX1" fmla="*/ 6572250 w 6572250"/>
              <a:gd name="connsiteY1" fmla="*/ 0 h 1457280"/>
              <a:gd name="connsiteX2" fmla="*/ 6572250 w 6572250"/>
              <a:gd name="connsiteY2" fmla="*/ 1457280 h 1457280"/>
              <a:gd name="connsiteX3" fmla="*/ 0 w 6572250"/>
              <a:gd name="connsiteY3" fmla="*/ 1457280 h 1457280"/>
              <a:gd name="connsiteX4" fmla="*/ 0 w 6572250"/>
              <a:gd name="connsiteY4" fmla="*/ 0 h 145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1457280">
                <a:moveTo>
                  <a:pt x="0" y="0"/>
                </a:moveTo>
                <a:lnTo>
                  <a:pt x="6572250" y="0"/>
                </a:lnTo>
                <a:lnTo>
                  <a:pt x="6572250" y="1457280"/>
                </a:lnTo>
                <a:lnTo>
                  <a:pt x="0" y="14572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Asset value = $10,000,000,000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Exposure factor = </a:t>
            </a:r>
            <a:r>
              <a:rPr lang="en-US" sz="1700" dirty="0"/>
              <a:t>80</a:t>
            </a:r>
            <a:r>
              <a:rPr lang="en-US" sz="1700" kern="1200" dirty="0"/>
              <a:t>%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SLE = $</a:t>
            </a:r>
            <a:r>
              <a:rPr lang="en-US" sz="1700" dirty="0"/>
              <a:t>8,000,000,000</a:t>
            </a:r>
            <a:endParaRPr lang="en-US" sz="1700" kern="1200" dirty="0"/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ARO = 0.2 (every 5 years‍♂️)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4DEC44-3463-4551-AE02-8C5DB526E25B}"/>
              </a:ext>
            </a:extLst>
          </p:cNvPr>
          <p:cNvSpPr/>
          <p:nvPr/>
        </p:nvSpPr>
        <p:spPr>
          <a:xfrm>
            <a:off x="622300" y="263693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ALE after systems are patched = $800,000,000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A53D2B-A76A-494A-88A7-22162704372C}"/>
              </a:ext>
            </a:extLst>
          </p:cNvPr>
          <p:cNvSpPr/>
          <p:nvPr/>
        </p:nvSpPr>
        <p:spPr>
          <a:xfrm>
            <a:off x="622300" y="3151739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dirty="0"/>
              <a:t>Value, exposure factor, SLE stay the same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ARO cut in half = 0.1 (once every 10 years)</a:t>
            </a:r>
          </a:p>
          <a:p>
            <a:pPr marL="0" lvl="1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700" kern="1200" dirty="0"/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F7590C7-ADD6-42DC-A39A-06A5A7AF9AF6}"/>
              </a:ext>
            </a:extLst>
          </p:cNvPr>
          <p:cNvSpPr/>
          <p:nvPr/>
        </p:nvSpPr>
        <p:spPr>
          <a:xfrm>
            <a:off x="622300" y="4039769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dirty="0"/>
              <a:t>Value calculation </a:t>
            </a:r>
            <a:r>
              <a:rPr lang="en-US" sz="2200" kern="1200" dirty="0"/>
              <a:t>= </a:t>
            </a:r>
            <a:r>
              <a:rPr lang="en-US" sz="2200" b="1" kern="1200" dirty="0"/>
              <a:t>$1.6B - $800M - $3M</a:t>
            </a:r>
            <a:endParaRPr lang="en-US" sz="2200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7AC33E-7642-4A6A-971D-E2044B7CD3CA}"/>
              </a:ext>
            </a:extLst>
          </p:cNvPr>
          <p:cNvSpPr/>
          <p:nvPr/>
        </p:nvSpPr>
        <p:spPr>
          <a:xfrm>
            <a:off x="622300" y="4609019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Automated patching all our crazy systems costs $3,000,000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dirty="0"/>
              <a:t>Doesn’t diminish value of asset</a:t>
            </a:r>
            <a:endParaRPr lang="en-US" sz="1700" kern="1200" dirty="0"/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C1CDDEC-4547-47AA-9C5B-50776DC3BCFA}"/>
              </a:ext>
            </a:extLst>
          </p:cNvPr>
          <p:cNvSpPr/>
          <p:nvPr/>
        </p:nvSpPr>
        <p:spPr>
          <a:xfrm>
            <a:off x="622300" y="5450840"/>
            <a:ext cx="6572250" cy="514800"/>
          </a:xfrm>
          <a:custGeom>
            <a:avLst/>
            <a:gdLst>
              <a:gd name="connsiteX0" fmla="*/ 0 w 6572250"/>
              <a:gd name="connsiteY0" fmla="*/ 85802 h 514800"/>
              <a:gd name="connsiteX1" fmla="*/ 85802 w 6572250"/>
              <a:gd name="connsiteY1" fmla="*/ 0 h 514800"/>
              <a:gd name="connsiteX2" fmla="*/ 6486448 w 6572250"/>
              <a:gd name="connsiteY2" fmla="*/ 0 h 514800"/>
              <a:gd name="connsiteX3" fmla="*/ 6572250 w 6572250"/>
              <a:gd name="connsiteY3" fmla="*/ 85802 h 514800"/>
              <a:gd name="connsiteX4" fmla="*/ 6572250 w 6572250"/>
              <a:gd name="connsiteY4" fmla="*/ 428998 h 514800"/>
              <a:gd name="connsiteX5" fmla="*/ 6486448 w 6572250"/>
              <a:gd name="connsiteY5" fmla="*/ 514800 h 514800"/>
              <a:gd name="connsiteX6" fmla="*/ 85802 w 6572250"/>
              <a:gd name="connsiteY6" fmla="*/ 514800 h 514800"/>
              <a:gd name="connsiteX7" fmla="*/ 0 w 6572250"/>
              <a:gd name="connsiteY7" fmla="*/ 428998 h 514800"/>
              <a:gd name="connsiteX8" fmla="*/ 0 w 6572250"/>
              <a:gd name="connsiteY8" fmla="*/ 85802 h 5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2250" h="514800">
                <a:moveTo>
                  <a:pt x="0" y="85802"/>
                </a:moveTo>
                <a:cubicBezTo>
                  <a:pt x="0" y="38415"/>
                  <a:pt x="38415" y="0"/>
                  <a:pt x="85802" y="0"/>
                </a:cubicBezTo>
                <a:lnTo>
                  <a:pt x="6486448" y="0"/>
                </a:lnTo>
                <a:cubicBezTo>
                  <a:pt x="6533835" y="0"/>
                  <a:pt x="6572250" y="38415"/>
                  <a:pt x="6572250" y="85802"/>
                </a:cubicBezTo>
                <a:lnTo>
                  <a:pt x="6572250" y="428998"/>
                </a:lnTo>
                <a:cubicBezTo>
                  <a:pt x="6572250" y="476385"/>
                  <a:pt x="6533835" y="514800"/>
                  <a:pt x="6486448" y="514800"/>
                </a:cubicBezTo>
                <a:lnTo>
                  <a:pt x="85802" y="514800"/>
                </a:lnTo>
                <a:cubicBezTo>
                  <a:pt x="38415" y="514800"/>
                  <a:pt x="0" y="476385"/>
                  <a:pt x="0" y="428998"/>
                </a:cubicBezTo>
                <a:lnTo>
                  <a:pt x="0" y="85802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108950" tIns="108950" rIns="108950" bIns="10895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dirty="0"/>
              <a:t>Value of automated patching = $797,000,000</a:t>
            </a:r>
            <a:endParaRPr lang="en-US" sz="2200" b="1" u="sng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222540-3FEA-400B-A338-D8F40CAA4C6A}"/>
              </a:ext>
            </a:extLst>
          </p:cNvPr>
          <p:cNvSpPr/>
          <p:nvPr/>
        </p:nvSpPr>
        <p:spPr>
          <a:xfrm>
            <a:off x="622300" y="5965640"/>
            <a:ext cx="6572250" cy="569250"/>
          </a:xfrm>
          <a:custGeom>
            <a:avLst/>
            <a:gdLst>
              <a:gd name="connsiteX0" fmla="*/ 0 w 6572250"/>
              <a:gd name="connsiteY0" fmla="*/ 0 h 569250"/>
              <a:gd name="connsiteX1" fmla="*/ 6572250 w 6572250"/>
              <a:gd name="connsiteY1" fmla="*/ 0 h 569250"/>
              <a:gd name="connsiteX2" fmla="*/ 6572250 w 6572250"/>
              <a:gd name="connsiteY2" fmla="*/ 569250 h 569250"/>
              <a:gd name="connsiteX3" fmla="*/ 0 w 6572250"/>
              <a:gd name="connsiteY3" fmla="*/ 569250 h 569250"/>
              <a:gd name="connsiteX4" fmla="*/ 0 w 6572250"/>
              <a:gd name="connsiteY4" fmla="*/ 0 h 5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0" h="569250">
                <a:moveTo>
                  <a:pt x="0" y="0"/>
                </a:moveTo>
                <a:lnTo>
                  <a:pt x="6572250" y="0"/>
                </a:lnTo>
                <a:lnTo>
                  <a:pt x="6572250" y="569250"/>
                </a:lnTo>
                <a:lnTo>
                  <a:pt x="0" y="569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69" tIns="27940" rIns="156464" bIns="27940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700" kern="1200" dirty="0"/>
              <a:t>What if all you saw was the $3,000,000 price tag?</a:t>
            </a: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32738470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21" grpId="0" animBg="1"/>
      <p:bldP spid="22" grpId="0"/>
      <p:bldP spid="25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BD14A-F23F-47BE-8A5F-F1476E4FD2D7}"/>
              </a:ext>
            </a:extLst>
          </p:cNvPr>
          <p:cNvSpPr txBox="1"/>
          <p:nvPr/>
        </p:nvSpPr>
        <p:spPr>
          <a:xfrm>
            <a:off x="467139" y="487017"/>
            <a:ext cx="112908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If the cost of the control is positive, you should implement it.</a:t>
            </a:r>
          </a:p>
        </p:txBody>
      </p:sp>
    </p:spTree>
    <p:extLst>
      <p:ext uri="{BB962C8B-B14F-4D97-AF65-F5344CB8AC3E}">
        <p14:creationId xmlns:p14="http://schemas.microsoft.com/office/powerpoint/2010/main" val="11450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43BD-97EF-4FC6-95E5-CF26701C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Seems too simple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4853B6-4A68-4FD4-9D58-A11B7CDFCDD1}"/>
              </a:ext>
            </a:extLst>
          </p:cNvPr>
          <p:cNvSpPr/>
          <p:nvPr/>
        </p:nvSpPr>
        <p:spPr>
          <a:xfrm>
            <a:off x="1661557" y="2731812"/>
            <a:ext cx="1681312" cy="168131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 descr="Downward trend">
            <a:extLst>
              <a:ext uri="{FF2B5EF4-FFF2-40B4-BE49-F238E27FC236}">
                <a16:creationId xmlns:a16="http://schemas.microsoft.com/office/drawing/2014/main" id="{3C956B35-67A8-43DA-9777-384BFD08D99A}"/>
              </a:ext>
            </a:extLst>
          </p:cNvPr>
          <p:cNvSpPr/>
          <p:nvPr/>
        </p:nvSpPr>
        <p:spPr>
          <a:xfrm>
            <a:off x="2019869" y="3090124"/>
            <a:ext cx="964687" cy="96468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7111DA-0A34-4269-B292-0EC00D5812C4}"/>
              </a:ext>
            </a:extLst>
          </p:cNvPr>
          <p:cNvSpPr/>
          <p:nvPr/>
        </p:nvSpPr>
        <p:spPr>
          <a:xfrm>
            <a:off x="1124088" y="4936812"/>
            <a:ext cx="2756250" cy="720000"/>
          </a:xfrm>
          <a:custGeom>
            <a:avLst/>
            <a:gdLst>
              <a:gd name="connsiteX0" fmla="*/ 0 w 2756250"/>
              <a:gd name="connsiteY0" fmla="*/ 0 h 720000"/>
              <a:gd name="connsiteX1" fmla="*/ 2756250 w 2756250"/>
              <a:gd name="connsiteY1" fmla="*/ 0 h 720000"/>
              <a:gd name="connsiteX2" fmla="*/ 2756250 w 2756250"/>
              <a:gd name="connsiteY2" fmla="*/ 720000 h 720000"/>
              <a:gd name="connsiteX3" fmla="*/ 0 w 2756250"/>
              <a:gd name="connsiteY3" fmla="*/ 720000 h 720000"/>
              <a:gd name="connsiteX4" fmla="*/ 0 w 27562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250" h="720000">
                <a:moveTo>
                  <a:pt x="0" y="0"/>
                </a:moveTo>
                <a:lnTo>
                  <a:pt x="2756250" y="0"/>
                </a:lnTo>
                <a:lnTo>
                  <a:pt x="27562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600" kern="1200"/>
              <a:t>Risk reduction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3A49F5-6391-46EF-9AB6-5F90CE0435FF}"/>
              </a:ext>
            </a:extLst>
          </p:cNvPr>
          <p:cNvSpPr/>
          <p:nvPr/>
        </p:nvSpPr>
        <p:spPr>
          <a:xfrm>
            <a:off x="5052971" y="2731812"/>
            <a:ext cx="1681312" cy="168131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Slippery">
            <a:extLst>
              <a:ext uri="{FF2B5EF4-FFF2-40B4-BE49-F238E27FC236}">
                <a16:creationId xmlns:a16="http://schemas.microsoft.com/office/drawing/2014/main" id="{9D4607B6-5A4E-40DA-9FAB-F2EF2828DDDB}"/>
              </a:ext>
            </a:extLst>
          </p:cNvPr>
          <p:cNvSpPr/>
          <p:nvPr/>
        </p:nvSpPr>
        <p:spPr>
          <a:xfrm>
            <a:off x="5411283" y="3090124"/>
            <a:ext cx="964687" cy="96468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654E75-ACAF-49B6-B492-74388EA5D13C}"/>
              </a:ext>
            </a:extLst>
          </p:cNvPr>
          <p:cNvSpPr/>
          <p:nvPr/>
        </p:nvSpPr>
        <p:spPr>
          <a:xfrm>
            <a:off x="4362682" y="4936812"/>
            <a:ext cx="3061890" cy="720000"/>
          </a:xfrm>
          <a:custGeom>
            <a:avLst/>
            <a:gdLst>
              <a:gd name="connsiteX0" fmla="*/ 0 w 3061890"/>
              <a:gd name="connsiteY0" fmla="*/ 0 h 720000"/>
              <a:gd name="connsiteX1" fmla="*/ 3061890 w 3061890"/>
              <a:gd name="connsiteY1" fmla="*/ 0 h 720000"/>
              <a:gd name="connsiteX2" fmla="*/ 3061890 w 3061890"/>
              <a:gd name="connsiteY2" fmla="*/ 720000 h 720000"/>
              <a:gd name="connsiteX3" fmla="*/ 0 w 3061890"/>
              <a:gd name="connsiteY3" fmla="*/ 720000 h 720000"/>
              <a:gd name="connsiteX4" fmla="*/ 0 w 306189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1890" h="720000">
                <a:moveTo>
                  <a:pt x="0" y="0"/>
                </a:moveTo>
                <a:lnTo>
                  <a:pt x="3061890" y="0"/>
                </a:lnTo>
                <a:lnTo>
                  <a:pt x="306189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600" kern="1200" dirty="0"/>
              <a:t>Risk assignment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22677F-0B35-4601-8D6F-100B95753E00}"/>
              </a:ext>
            </a:extLst>
          </p:cNvPr>
          <p:cNvSpPr/>
          <p:nvPr/>
        </p:nvSpPr>
        <p:spPr>
          <a:xfrm>
            <a:off x="8649932" y="2731812"/>
            <a:ext cx="1681312" cy="168131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Radioactive Sign">
            <a:extLst>
              <a:ext uri="{FF2B5EF4-FFF2-40B4-BE49-F238E27FC236}">
                <a16:creationId xmlns:a16="http://schemas.microsoft.com/office/drawing/2014/main" id="{AAAB2D51-9D66-42A4-98C1-DFF297273FEC}"/>
              </a:ext>
            </a:extLst>
          </p:cNvPr>
          <p:cNvSpPr/>
          <p:nvPr/>
        </p:nvSpPr>
        <p:spPr>
          <a:xfrm>
            <a:off x="9008245" y="3090124"/>
            <a:ext cx="964687" cy="96468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E6052D-24DF-4E7C-9D87-A9111CD4E6BF}"/>
              </a:ext>
            </a:extLst>
          </p:cNvPr>
          <p:cNvSpPr/>
          <p:nvPr/>
        </p:nvSpPr>
        <p:spPr>
          <a:xfrm>
            <a:off x="7906916" y="4936812"/>
            <a:ext cx="3167344" cy="720000"/>
          </a:xfrm>
          <a:custGeom>
            <a:avLst/>
            <a:gdLst>
              <a:gd name="connsiteX0" fmla="*/ 0 w 3167344"/>
              <a:gd name="connsiteY0" fmla="*/ 0 h 720000"/>
              <a:gd name="connsiteX1" fmla="*/ 3167344 w 3167344"/>
              <a:gd name="connsiteY1" fmla="*/ 0 h 720000"/>
              <a:gd name="connsiteX2" fmla="*/ 3167344 w 3167344"/>
              <a:gd name="connsiteY2" fmla="*/ 720000 h 720000"/>
              <a:gd name="connsiteX3" fmla="*/ 0 w 3167344"/>
              <a:gd name="connsiteY3" fmla="*/ 720000 h 720000"/>
              <a:gd name="connsiteX4" fmla="*/ 0 w 3167344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344" h="720000">
                <a:moveTo>
                  <a:pt x="0" y="0"/>
                </a:moveTo>
                <a:lnTo>
                  <a:pt x="3167344" y="0"/>
                </a:lnTo>
                <a:lnTo>
                  <a:pt x="3167344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600" kern="1200" dirty="0"/>
              <a:t>Risk acceptance</a:t>
            </a:r>
          </a:p>
        </p:txBody>
      </p:sp>
    </p:spTree>
    <p:extLst>
      <p:ext uri="{BB962C8B-B14F-4D97-AF65-F5344CB8AC3E}">
        <p14:creationId xmlns:p14="http://schemas.microsoft.com/office/powerpoint/2010/main" val="1717849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FC4C-C1A5-416E-9E26-6A087C1A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Risk acceptance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885B50-1230-4446-9227-743A7CBAD463}"/>
              </a:ext>
            </a:extLst>
          </p:cNvPr>
          <p:cNvSpPr/>
          <p:nvPr/>
        </p:nvSpPr>
        <p:spPr>
          <a:xfrm>
            <a:off x="1204800" y="2590885"/>
            <a:ext cx="1295909" cy="1295909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 descr="Handshake">
            <a:extLst>
              <a:ext uri="{FF2B5EF4-FFF2-40B4-BE49-F238E27FC236}">
                <a16:creationId xmlns:a16="http://schemas.microsoft.com/office/drawing/2014/main" id="{BE56B986-8212-4329-A203-2F8A7E2059C6}"/>
              </a:ext>
            </a:extLst>
          </p:cNvPr>
          <p:cNvSpPr/>
          <p:nvPr/>
        </p:nvSpPr>
        <p:spPr>
          <a:xfrm>
            <a:off x="1476941" y="2863026"/>
            <a:ext cx="751627" cy="75162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63D35A-9886-4CEC-92C0-053640FA85C6}"/>
              </a:ext>
            </a:extLst>
          </p:cNvPr>
          <p:cNvSpPr/>
          <p:nvPr/>
        </p:nvSpPr>
        <p:spPr>
          <a:xfrm>
            <a:off x="2778405" y="2590885"/>
            <a:ext cx="3054644" cy="1295909"/>
          </a:xfrm>
          <a:custGeom>
            <a:avLst/>
            <a:gdLst>
              <a:gd name="connsiteX0" fmla="*/ 0 w 3054644"/>
              <a:gd name="connsiteY0" fmla="*/ 0 h 1295909"/>
              <a:gd name="connsiteX1" fmla="*/ 3054644 w 3054644"/>
              <a:gd name="connsiteY1" fmla="*/ 0 h 1295909"/>
              <a:gd name="connsiteX2" fmla="*/ 3054644 w 3054644"/>
              <a:gd name="connsiteY2" fmla="*/ 1295909 h 1295909"/>
              <a:gd name="connsiteX3" fmla="*/ 0 w 3054644"/>
              <a:gd name="connsiteY3" fmla="*/ 1295909 h 1295909"/>
              <a:gd name="connsiteX4" fmla="*/ 0 w 3054644"/>
              <a:gd name="connsiteY4" fmla="*/ 0 h 12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644" h="1295909">
                <a:moveTo>
                  <a:pt x="0" y="0"/>
                </a:moveTo>
                <a:lnTo>
                  <a:pt x="3054644" y="0"/>
                </a:lnTo>
                <a:lnTo>
                  <a:pt x="3054644" y="1295909"/>
                </a:lnTo>
                <a:lnTo>
                  <a:pt x="0" y="12959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How much risk are you willing to accept?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6C6229-EDE7-41AF-A729-859B63314A79}"/>
              </a:ext>
            </a:extLst>
          </p:cNvPr>
          <p:cNvSpPr/>
          <p:nvPr/>
        </p:nvSpPr>
        <p:spPr>
          <a:xfrm>
            <a:off x="6365299" y="2590885"/>
            <a:ext cx="1295909" cy="1295909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Pencil">
            <a:extLst>
              <a:ext uri="{FF2B5EF4-FFF2-40B4-BE49-F238E27FC236}">
                <a16:creationId xmlns:a16="http://schemas.microsoft.com/office/drawing/2014/main" id="{F9CC7343-EB4B-4EC0-B323-FF9FF37D0004}"/>
              </a:ext>
            </a:extLst>
          </p:cNvPr>
          <p:cNvSpPr/>
          <p:nvPr/>
        </p:nvSpPr>
        <p:spPr>
          <a:xfrm>
            <a:off x="6637440" y="2863026"/>
            <a:ext cx="751627" cy="75162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4AE3D1-5628-4A48-9723-B54E3BD1F979}"/>
              </a:ext>
            </a:extLst>
          </p:cNvPr>
          <p:cNvSpPr/>
          <p:nvPr/>
        </p:nvSpPr>
        <p:spPr>
          <a:xfrm>
            <a:off x="7938904" y="2590885"/>
            <a:ext cx="3054644" cy="1295909"/>
          </a:xfrm>
          <a:custGeom>
            <a:avLst/>
            <a:gdLst>
              <a:gd name="connsiteX0" fmla="*/ 0 w 3054644"/>
              <a:gd name="connsiteY0" fmla="*/ 0 h 1295909"/>
              <a:gd name="connsiteX1" fmla="*/ 3054644 w 3054644"/>
              <a:gd name="connsiteY1" fmla="*/ 0 h 1295909"/>
              <a:gd name="connsiteX2" fmla="*/ 3054644 w 3054644"/>
              <a:gd name="connsiteY2" fmla="*/ 1295909 h 1295909"/>
              <a:gd name="connsiteX3" fmla="*/ 0 w 3054644"/>
              <a:gd name="connsiteY3" fmla="*/ 1295909 h 1295909"/>
              <a:gd name="connsiteX4" fmla="*/ 0 w 3054644"/>
              <a:gd name="connsiteY4" fmla="*/ 0 h 12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644" h="1295909">
                <a:moveTo>
                  <a:pt x="0" y="0"/>
                </a:moveTo>
                <a:lnTo>
                  <a:pt x="3054644" y="0"/>
                </a:lnTo>
                <a:lnTo>
                  <a:pt x="3054644" y="1295909"/>
                </a:lnTo>
                <a:lnTo>
                  <a:pt x="0" y="12959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Make the same calculations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3E7C2A-E71C-4AD2-80C4-B045F76708DB}"/>
              </a:ext>
            </a:extLst>
          </p:cNvPr>
          <p:cNvSpPr/>
          <p:nvPr/>
        </p:nvSpPr>
        <p:spPr>
          <a:xfrm>
            <a:off x="1204800" y="4501829"/>
            <a:ext cx="1295909" cy="1295909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Money">
            <a:extLst>
              <a:ext uri="{FF2B5EF4-FFF2-40B4-BE49-F238E27FC236}">
                <a16:creationId xmlns:a16="http://schemas.microsoft.com/office/drawing/2014/main" id="{0B084772-99A3-4A73-A39F-46448479BCD9}"/>
              </a:ext>
            </a:extLst>
          </p:cNvPr>
          <p:cNvSpPr/>
          <p:nvPr/>
        </p:nvSpPr>
        <p:spPr>
          <a:xfrm>
            <a:off x="1476941" y="4773970"/>
            <a:ext cx="751627" cy="75162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A3E7E7-EB8D-4F50-A139-D1FDAB6BB168}"/>
              </a:ext>
            </a:extLst>
          </p:cNvPr>
          <p:cNvSpPr/>
          <p:nvPr/>
        </p:nvSpPr>
        <p:spPr>
          <a:xfrm>
            <a:off x="2778405" y="4501829"/>
            <a:ext cx="3054644" cy="1295909"/>
          </a:xfrm>
          <a:custGeom>
            <a:avLst/>
            <a:gdLst>
              <a:gd name="connsiteX0" fmla="*/ 0 w 3054644"/>
              <a:gd name="connsiteY0" fmla="*/ 0 h 1295909"/>
              <a:gd name="connsiteX1" fmla="*/ 3054644 w 3054644"/>
              <a:gd name="connsiteY1" fmla="*/ 0 h 1295909"/>
              <a:gd name="connsiteX2" fmla="*/ 3054644 w 3054644"/>
              <a:gd name="connsiteY2" fmla="*/ 1295909 h 1295909"/>
              <a:gd name="connsiteX3" fmla="*/ 0 w 3054644"/>
              <a:gd name="connsiteY3" fmla="*/ 1295909 h 1295909"/>
              <a:gd name="connsiteX4" fmla="*/ 0 w 3054644"/>
              <a:gd name="connsiteY4" fmla="*/ 0 h 12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644" h="1295909">
                <a:moveTo>
                  <a:pt x="0" y="0"/>
                </a:moveTo>
                <a:lnTo>
                  <a:pt x="3054644" y="0"/>
                </a:lnTo>
                <a:lnTo>
                  <a:pt x="3054644" y="1295909"/>
                </a:lnTo>
                <a:lnTo>
                  <a:pt x="0" y="12959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How much do you stand to profit?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00198D-DDB8-4577-AC5E-826973A49284}"/>
              </a:ext>
            </a:extLst>
          </p:cNvPr>
          <p:cNvSpPr/>
          <p:nvPr/>
        </p:nvSpPr>
        <p:spPr>
          <a:xfrm>
            <a:off x="6365299" y="4501829"/>
            <a:ext cx="1295909" cy="1295909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Light Bulb and Gear">
            <a:extLst>
              <a:ext uri="{FF2B5EF4-FFF2-40B4-BE49-F238E27FC236}">
                <a16:creationId xmlns:a16="http://schemas.microsoft.com/office/drawing/2014/main" id="{138D2E2F-7278-48DA-BC17-AFBCEFD7111D}"/>
              </a:ext>
            </a:extLst>
          </p:cNvPr>
          <p:cNvSpPr/>
          <p:nvPr/>
        </p:nvSpPr>
        <p:spPr>
          <a:xfrm>
            <a:off x="6637440" y="4764026"/>
            <a:ext cx="751627" cy="751627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CBBFC3-410E-4D90-890B-ADB3F7876617}"/>
              </a:ext>
            </a:extLst>
          </p:cNvPr>
          <p:cNvSpPr/>
          <p:nvPr/>
        </p:nvSpPr>
        <p:spPr>
          <a:xfrm>
            <a:off x="7938904" y="4501829"/>
            <a:ext cx="3054644" cy="1295909"/>
          </a:xfrm>
          <a:custGeom>
            <a:avLst/>
            <a:gdLst>
              <a:gd name="connsiteX0" fmla="*/ 0 w 3054644"/>
              <a:gd name="connsiteY0" fmla="*/ 0 h 1295909"/>
              <a:gd name="connsiteX1" fmla="*/ 3054644 w 3054644"/>
              <a:gd name="connsiteY1" fmla="*/ 0 h 1295909"/>
              <a:gd name="connsiteX2" fmla="*/ 3054644 w 3054644"/>
              <a:gd name="connsiteY2" fmla="*/ 1295909 h 1295909"/>
              <a:gd name="connsiteX3" fmla="*/ 0 w 3054644"/>
              <a:gd name="connsiteY3" fmla="*/ 1295909 h 1295909"/>
              <a:gd name="connsiteX4" fmla="*/ 0 w 3054644"/>
              <a:gd name="connsiteY4" fmla="*/ 0 h 12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644" h="1295909">
                <a:moveTo>
                  <a:pt x="0" y="0"/>
                </a:moveTo>
                <a:lnTo>
                  <a:pt x="3054644" y="0"/>
                </a:lnTo>
                <a:lnTo>
                  <a:pt x="3054644" y="1295909"/>
                </a:lnTo>
                <a:lnTo>
                  <a:pt x="0" y="12959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What is the likelihood of “winning”?</a:t>
            </a:r>
          </a:p>
        </p:txBody>
      </p:sp>
    </p:spTree>
    <p:extLst>
      <p:ext uri="{BB962C8B-B14F-4D97-AF65-F5344CB8AC3E}">
        <p14:creationId xmlns:p14="http://schemas.microsoft.com/office/powerpoint/2010/main" val="3601170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781D6-A2E0-4188-B4A1-F8A7771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REcap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3A4586-2C1E-471E-A30D-29109304693C}"/>
              </a:ext>
            </a:extLst>
          </p:cNvPr>
          <p:cNvSpPr/>
          <p:nvPr/>
        </p:nvSpPr>
        <p:spPr>
          <a:xfrm>
            <a:off x="622300" y="644128"/>
            <a:ext cx="6572250" cy="92987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1123E1-EE6A-44C6-8EAB-265A0FB3A1B0}"/>
              </a:ext>
            </a:extLst>
          </p:cNvPr>
          <p:cNvSpPr/>
          <p:nvPr/>
        </p:nvSpPr>
        <p:spPr>
          <a:xfrm>
            <a:off x="1696309" y="644128"/>
            <a:ext cx="5498240" cy="929878"/>
          </a:xfrm>
          <a:custGeom>
            <a:avLst/>
            <a:gdLst>
              <a:gd name="connsiteX0" fmla="*/ 0 w 5498240"/>
              <a:gd name="connsiteY0" fmla="*/ 0 h 929878"/>
              <a:gd name="connsiteX1" fmla="*/ 5498240 w 5498240"/>
              <a:gd name="connsiteY1" fmla="*/ 0 h 929878"/>
              <a:gd name="connsiteX2" fmla="*/ 5498240 w 5498240"/>
              <a:gd name="connsiteY2" fmla="*/ 929878 h 929878"/>
              <a:gd name="connsiteX3" fmla="*/ 0 w 5498240"/>
              <a:gd name="connsiteY3" fmla="*/ 929878 h 929878"/>
              <a:gd name="connsiteX4" fmla="*/ 0 w 5498240"/>
              <a:gd name="connsiteY4" fmla="*/ 0 h 9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40" h="929878">
                <a:moveTo>
                  <a:pt x="0" y="0"/>
                </a:moveTo>
                <a:lnTo>
                  <a:pt x="5498240" y="0"/>
                </a:lnTo>
                <a:lnTo>
                  <a:pt x="5498240" y="929878"/>
                </a:lnTo>
                <a:lnTo>
                  <a:pt x="0" y="9298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412" tIns="98412" rIns="98412" bIns="98412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Use math to win risk conversations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8FBE8-EB06-4014-BC35-9965A7F3C3A1}"/>
              </a:ext>
            </a:extLst>
          </p:cNvPr>
          <p:cNvSpPr/>
          <p:nvPr/>
        </p:nvSpPr>
        <p:spPr>
          <a:xfrm>
            <a:off x="622300" y="1806476"/>
            <a:ext cx="6572250" cy="92987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173BFB-5899-4325-AB97-D75517A31C55}"/>
              </a:ext>
            </a:extLst>
          </p:cNvPr>
          <p:cNvSpPr/>
          <p:nvPr/>
        </p:nvSpPr>
        <p:spPr>
          <a:xfrm>
            <a:off x="1696309" y="1806476"/>
            <a:ext cx="5498240" cy="929878"/>
          </a:xfrm>
          <a:custGeom>
            <a:avLst/>
            <a:gdLst>
              <a:gd name="connsiteX0" fmla="*/ 0 w 5498240"/>
              <a:gd name="connsiteY0" fmla="*/ 0 h 929878"/>
              <a:gd name="connsiteX1" fmla="*/ 5498240 w 5498240"/>
              <a:gd name="connsiteY1" fmla="*/ 0 h 929878"/>
              <a:gd name="connsiteX2" fmla="*/ 5498240 w 5498240"/>
              <a:gd name="connsiteY2" fmla="*/ 929878 h 929878"/>
              <a:gd name="connsiteX3" fmla="*/ 0 w 5498240"/>
              <a:gd name="connsiteY3" fmla="*/ 929878 h 929878"/>
              <a:gd name="connsiteX4" fmla="*/ 0 w 5498240"/>
              <a:gd name="connsiteY4" fmla="*/ 0 h 9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40" h="929878">
                <a:moveTo>
                  <a:pt x="0" y="0"/>
                </a:moveTo>
                <a:lnTo>
                  <a:pt x="5498240" y="0"/>
                </a:lnTo>
                <a:lnTo>
                  <a:pt x="5498240" y="929878"/>
                </a:lnTo>
                <a:lnTo>
                  <a:pt x="0" y="9298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412" tIns="98412" rIns="98412" bIns="98412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Know the value of your assets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F8EB65-8E9A-4AE9-891A-89A0809A7E24}"/>
              </a:ext>
            </a:extLst>
          </p:cNvPr>
          <p:cNvSpPr/>
          <p:nvPr/>
        </p:nvSpPr>
        <p:spPr>
          <a:xfrm>
            <a:off x="622300" y="2968823"/>
            <a:ext cx="6572250" cy="92987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98CEAA-FEB9-4D88-80B3-06EA4F067609}"/>
              </a:ext>
            </a:extLst>
          </p:cNvPr>
          <p:cNvSpPr/>
          <p:nvPr/>
        </p:nvSpPr>
        <p:spPr>
          <a:xfrm>
            <a:off x="1696309" y="2968823"/>
            <a:ext cx="5498240" cy="929878"/>
          </a:xfrm>
          <a:custGeom>
            <a:avLst/>
            <a:gdLst>
              <a:gd name="connsiteX0" fmla="*/ 0 w 5498240"/>
              <a:gd name="connsiteY0" fmla="*/ 0 h 929878"/>
              <a:gd name="connsiteX1" fmla="*/ 5498240 w 5498240"/>
              <a:gd name="connsiteY1" fmla="*/ 0 h 929878"/>
              <a:gd name="connsiteX2" fmla="*/ 5498240 w 5498240"/>
              <a:gd name="connsiteY2" fmla="*/ 929878 h 929878"/>
              <a:gd name="connsiteX3" fmla="*/ 0 w 5498240"/>
              <a:gd name="connsiteY3" fmla="*/ 929878 h 929878"/>
              <a:gd name="connsiteX4" fmla="*/ 0 w 5498240"/>
              <a:gd name="connsiteY4" fmla="*/ 0 h 9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40" h="929878">
                <a:moveTo>
                  <a:pt x="0" y="0"/>
                </a:moveTo>
                <a:lnTo>
                  <a:pt x="5498240" y="0"/>
                </a:lnTo>
                <a:lnTo>
                  <a:pt x="5498240" y="929878"/>
                </a:lnTo>
                <a:lnTo>
                  <a:pt x="0" y="9298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412" tIns="98412" rIns="98412" bIns="98412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It’s all about the ALE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AFFE6A-E818-412D-99C9-FD659C780C53}"/>
              </a:ext>
            </a:extLst>
          </p:cNvPr>
          <p:cNvSpPr/>
          <p:nvPr/>
        </p:nvSpPr>
        <p:spPr>
          <a:xfrm>
            <a:off x="622300" y="4131171"/>
            <a:ext cx="6572250" cy="92987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061D7D-75E4-4D14-9339-26B5AAF09624}"/>
              </a:ext>
            </a:extLst>
          </p:cNvPr>
          <p:cNvSpPr/>
          <p:nvPr/>
        </p:nvSpPr>
        <p:spPr>
          <a:xfrm>
            <a:off x="1696309" y="4131171"/>
            <a:ext cx="5498240" cy="929878"/>
          </a:xfrm>
          <a:custGeom>
            <a:avLst/>
            <a:gdLst>
              <a:gd name="connsiteX0" fmla="*/ 0 w 5498240"/>
              <a:gd name="connsiteY0" fmla="*/ 0 h 929878"/>
              <a:gd name="connsiteX1" fmla="*/ 5498240 w 5498240"/>
              <a:gd name="connsiteY1" fmla="*/ 0 h 929878"/>
              <a:gd name="connsiteX2" fmla="*/ 5498240 w 5498240"/>
              <a:gd name="connsiteY2" fmla="*/ 929878 h 929878"/>
              <a:gd name="connsiteX3" fmla="*/ 0 w 5498240"/>
              <a:gd name="connsiteY3" fmla="*/ 929878 h 929878"/>
              <a:gd name="connsiteX4" fmla="*/ 0 w 5498240"/>
              <a:gd name="connsiteY4" fmla="*/ 0 h 9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40" h="929878">
                <a:moveTo>
                  <a:pt x="0" y="0"/>
                </a:moveTo>
                <a:lnTo>
                  <a:pt x="5498240" y="0"/>
                </a:lnTo>
                <a:lnTo>
                  <a:pt x="5498240" y="929878"/>
                </a:lnTo>
                <a:lnTo>
                  <a:pt x="0" y="9298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412" tIns="98412" rIns="98412" bIns="98412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What do you do with a risk you can’t eliminate?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4B5158-D7A0-458F-B817-8C05A63CBD77}"/>
              </a:ext>
            </a:extLst>
          </p:cNvPr>
          <p:cNvSpPr/>
          <p:nvPr/>
        </p:nvSpPr>
        <p:spPr>
          <a:xfrm>
            <a:off x="622300" y="5293519"/>
            <a:ext cx="6572250" cy="92987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07523-7C41-48A2-A099-F9BE9C977AF1}"/>
              </a:ext>
            </a:extLst>
          </p:cNvPr>
          <p:cNvSpPr/>
          <p:nvPr/>
        </p:nvSpPr>
        <p:spPr>
          <a:xfrm>
            <a:off x="1696309" y="5293519"/>
            <a:ext cx="5498240" cy="929878"/>
          </a:xfrm>
          <a:custGeom>
            <a:avLst/>
            <a:gdLst>
              <a:gd name="connsiteX0" fmla="*/ 0 w 5498240"/>
              <a:gd name="connsiteY0" fmla="*/ 0 h 929878"/>
              <a:gd name="connsiteX1" fmla="*/ 5498240 w 5498240"/>
              <a:gd name="connsiteY1" fmla="*/ 0 h 929878"/>
              <a:gd name="connsiteX2" fmla="*/ 5498240 w 5498240"/>
              <a:gd name="connsiteY2" fmla="*/ 929878 h 929878"/>
              <a:gd name="connsiteX3" fmla="*/ 0 w 5498240"/>
              <a:gd name="connsiteY3" fmla="*/ 929878 h 929878"/>
              <a:gd name="connsiteX4" fmla="*/ 0 w 5498240"/>
              <a:gd name="connsiteY4" fmla="*/ 0 h 9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40" h="929878">
                <a:moveTo>
                  <a:pt x="0" y="0"/>
                </a:moveTo>
                <a:lnTo>
                  <a:pt x="5498240" y="0"/>
                </a:lnTo>
                <a:lnTo>
                  <a:pt x="5498240" y="929878"/>
                </a:lnTo>
                <a:lnTo>
                  <a:pt x="0" y="9298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412" tIns="98412" rIns="98412" bIns="98412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Accepting risk</a:t>
            </a:r>
          </a:p>
        </p:txBody>
      </p:sp>
      <p:pic>
        <p:nvPicPr>
          <p:cNvPr id="29" name="Graphic 28" descr="Pencil">
            <a:extLst>
              <a:ext uri="{FF2B5EF4-FFF2-40B4-BE49-F238E27FC236}">
                <a16:creationId xmlns:a16="http://schemas.microsoft.com/office/drawing/2014/main" id="{CFEAA5E8-80DD-46C4-9BD6-6354522E2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105" y="659606"/>
            <a:ext cx="914400" cy="914400"/>
          </a:xfrm>
          <a:prstGeom prst="rect">
            <a:avLst/>
          </a:prstGeom>
        </p:spPr>
      </p:pic>
      <p:pic>
        <p:nvPicPr>
          <p:cNvPr id="31" name="Graphic 30" descr="Money">
            <a:extLst>
              <a:ext uri="{FF2B5EF4-FFF2-40B4-BE49-F238E27FC236}">
                <a16:creationId xmlns:a16="http://schemas.microsoft.com/office/drawing/2014/main" id="{90166DAB-AE8D-4016-9E23-FC5C46E0F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105" y="1834456"/>
            <a:ext cx="914400" cy="914400"/>
          </a:xfrm>
          <a:prstGeom prst="rect">
            <a:avLst/>
          </a:prstGeom>
        </p:spPr>
      </p:pic>
      <p:pic>
        <p:nvPicPr>
          <p:cNvPr id="33" name="Graphic 32" descr="Bar chart">
            <a:extLst>
              <a:ext uri="{FF2B5EF4-FFF2-40B4-BE49-F238E27FC236}">
                <a16:creationId xmlns:a16="http://schemas.microsoft.com/office/drawing/2014/main" id="{EAF85316-4556-42B3-BF79-8FDB27CB4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105" y="2981325"/>
            <a:ext cx="914400" cy="914400"/>
          </a:xfrm>
          <a:prstGeom prst="rect">
            <a:avLst/>
          </a:prstGeom>
        </p:spPr>
      </p:pic>
      <p:pic>
        <p:nvPicPr>
          <p:cNvPr id="35" name="Graphic 34" descr="Warning">
            <a:extLst>
              <a:ext uri="{FF2B5EF4-FFF2-40B4-BE49-F238E27FC236}">
                <a16:creationId xmlns:a16="http://schemas.microsoft.com/office/drawing/2014/main" id="{3CE0E55E-DB20-4137-9F74-B91874E01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105" y="4118668"/>
            <a:ext cx="914400" cy="914400"/>
          </a:xfrm>
          <a:prstGeom prst="rect">
            <a:avLst/>
          </a:prstGeom>
        </p:spPr>
      </p:pic>
      <p:pic>
        <p:nvPicPr>
          <p:cNvPr id="37" name="Graphic 36" descr="Head with gears">
            <a:extLst>
              <a:ext uri="{FF2B5EF4-FFF2-40B4-BE49-F238E27FC236}">
                <a16:creationId xmlns:a16="http://schemas.microsoft.com/office/drawing/2014/main" id="{D068E1AA-8E53-4EA2-9AA7-E49EFDEBE0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105" y="52994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  <p:bldP spid="21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nimal wearing a hat&#10;&#10;Description automatically generated">
            <a:extLst>
              <a:ext uri="{FF2B5EF4-FFF2-40B4-BE49-F238E27FC236}">
                <a16:creationId xmlns:a16="http://schemas.microsoft.com/office/drawing/2014/main" id="{4380D9D9-3F56-401A-AEAB-6B094D00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Questions?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1624083"/>
            <a:ext cx="6730276" cy="495413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@</a:t>
            </a:r>
            <a:r>
              <a:rPr lang="en-US" sz="2400" dirty="0" err="1">
                <a:latin typeface="Segoe UI"/>
              </a:rPr>
              <a:t>MrThomasRayner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github.com/</a:t>
            </a:r>
            <a:r>
              <a:rPr lang="en-US" sz="2400" dirty="0" err="1">
                <a:latin typeface="Segoe UI"/>
              </a:rPr>
              <a:t>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PowerShell </a:t>
            </a:r>
            <a:r>
              <a:rPr lang="en-US" sz="24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2400" dirty="0">
                <a:latin typeface="Segoe UI"/>
              </a:rPr>
              <a:t>/</a:t>
            </a:r>
            <a:r>
              <a:rPr lang="en-US" sz="24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24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sz="1800" dirty="0">
                <a:solidFill>
                  <a:prstClr val="white"/>
                </a:solidFill>
                <a:latin typeface="Segoe UI"/>
              </a:rPr>
              <a:t>          </a:t>
            </a:r>
            <a:r>
              <a:rPr lang="en-US" sz="1800" dirty="0">
                <a:latin typeface="Segoe UI"/>
              </a:rPr>
              <a:t>Join</a:t>
            </a:r>
            <a:r>
              <a:rPr lang="en-US" sz="1800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sz="1800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sz="1800" dirty="0">
                <a:latin typeface="Segoe UI"/>
              </a:rPr>
              <a:t> or </a:t>
            </a:r>
            <a:r>
              <a:rPr lang="en-US" sz="1800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sz="1800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pluralsight.com/authors/</a:t>
            </a:r>
            <a:r>
              <a:rPr lang="en-US" sz="2400" dirty="0" err="1">
                <a:latin typeface="Segoe UI"/>
              </a:rPr>
              <a:t>thomas-rayner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Master PowerShell Tricks books</a:t>
            </a:r>
            <a:endParaRPr lang="en-US" sz="32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19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DF3F0-B157-49D7-B9D9-1F01214D1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2"/>
          <a:stretch/>
        </p:blipFill>
        <p:spPr>
          <a:xfrm>
            <a:off x="1218288" y="0"/>
            <a:ext cx="9755423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86CFF0-4CDA-404A-91F8-523BEA08ED34}"/>
              </a:ext>
            </a:extLst>
          </p:cNvPr>
          <p:cNvCxnSpPr>
            <a:cxnSpLocks/>
          </p:cNvCxnSpPr>
          <p:nvPr/>
        </p:nvCxnSpPr>
        <p:spPr>
          <a:xfrm flipH="1" flipV="1">
            <a:off x="3671888" y="3652838"/>
            <a:ext cx="527207" cy="94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C1B74C-401C-4D43-9D48-50073DF0446B}"/>
              </a:ext>
            </a:extLst>
          </p:cNvPr>
          <p:cNvSpPr txBox="1"/>
          <p:nvPr/>
        </p:nvSpPr>
        <p:spPr>
          <a:xfrm>
            <a:off x="3829050" y="4486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Redmond, WA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1AC67-361C-41E4-895C-18DEE49712BB}"/>
              </a:ext>
            </a:extLst>
          </p:cNvPr>
          <p:cNvCxnSpPr>
            <a:cxnSpLocks/>
          </p:cNvCxnSpPr>
          <p:nvPr/>
        </p:nvCxnSpPr>
        <p:spPr>
          <a:xfrm flipV="1">
            <a:off x="4829175" y="1985963"/>
            <a:ext cx="571500" cy="678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43FB12-6B28-4460-88BE-E8C87E6C06A1}"/>
              </a:ext>
            </a:extLst>
          </p:cNvPr>
          <p:cNvSpPr txBox="1"/>
          <p:nvPr/>
        </p:nvSpPr>
        <p:spPr>
          <a:xfrm>
            <a:off x="3829050" y="2568179"/>
            <a:ext cx="195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Edmonton, AB</a:t>
            </a:r>
          </a:p>
        </p:txBody>
      </p:sp>
    </p:spTree>
    <p:extLst>
      <p:ext uri="{BB962C8B-B14F-4D97-AF65-F5344CB8AC3E}">
        <p14:creationId xmlns:p14="http://schemas.microsoft.com/office/powerpoint/2010/main" val="421153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42447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taking a selfie in the snow&#10;&#10;Description automatically generated">
            <a:extLst>
              <a:ext uri="{FF2B5EF4-FFF2-40B4-BE49-F238E27FC236}">
                <a16:creationId xmlns:a16="http://schemas.microsoft.com/office/drawing/2014/main" id="{5253F150-8837-413F-9F25-65E10A5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DEDB-0CC6-470B-A0C4-378A353C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floor, object&#10;&#10;Description automatically generated">
            <a:extLst>
              <a:ext uri="{FF2B5EF4-FFF2-40B4-BE49-F238E27FC236}">
                <a16:creationId xmlns:a16="http://schemas.microsoft.com/office/drawing/2014/main" id="{92E9E13B-7095-44DF-AD5F-EB94A367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37EB15CE-E650-427F-9D42-8FD8629C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2000</Words>
  <Application>Microsoft Office PowerPoint</Application>
  <PresentationFormat>Widescreen</PresentationFormat>
  <Paragraphs>320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Rockwell</vt:lpstr>
      <vt:lpstr>Rockwell Condensed</vt:lpstr>
      <vt:lpstr>Rockwell Extra Bold</vt:lpstr>
      <vt:lpstr>Segoe UI</vt:lpstr>
      <vt:lpstr>Wingdings</vt:lpstr>
      <vt:lpstr>Wood Type</vt:lpstr>
      <vt:lpstr>How to take risks without getting clawed in the face</vt:lpstr>
      <vt:lpstr>Obligatory Bio Slide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Cool story bro</vt:lpstr>
      <vt:lpstr>Why take a risk</vt:lpstr>
      <vt:lpstr>PowerPoint Presentation</vt:lpstr>
      <vt:lpstr>Our goals</vt:lpstr>
      <vt:lpstr>Let’s talk about risk</vt:lpstr>
      <vt:lpstr>The value of assets</vt:lpstr>
      <vt:lpstr>Determining value</vt:lpstr>
      <vt:lpstr>The cost of risk</vt:lpstr>
      <vt:lpstr>Threat analysis</vt:lpstr>
      <vt:lpstr>Controls</vt:lpstr>
      <vt:lpstr>value of not chilling with wolves</vt:lpstr>
      <vt:lpstr>value of automated patching and updates</vt:lpstr>
      <vt:lpstr>PowerPoint Presentation</vt:lpstr>
      <vt:lpstr>Seems too simple</vt:lpstr>
      <vt:lpstr>Risk acceptance</vt:lpstr>
      <vt:lpstr>REcap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take risks without getting clawed in the face</dc:title>
  <dc:creator>Thomas Rayner</dc:creator>
  <cp:lastModifiedBy>Thomas Rayner</cp:lastModifiedBy>
  <cp:revision>9</cp:revision>
  <dcterms:created xsi:type="dcterms:W3CDTF">2019-03-17T02:45:05Z</dcterms:created>
  <dcterms:modified xsi:type="dcterms:W3CDTF">2019-03-17T03:47:57Z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2019-03-17T02:46:56.0616849Z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fa3d7046-a4ec-419e-b502-a70aa0a2798a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